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8" r:id="rId4"/>
    <p:sldId id="258" r:id="rId5"/>
    <p:sldId id="259" r:id="rId6"/>
    <p:sldId id="268" r:id="rId7"/>
    <p:sldId id="269" r:id="rId8"/>
    <p:sldId id="271" r:id="rId9"/>
    <p:sldId id="279" r:id="rId10"/>
    <p:sldId id="280" r:id="rId11"/>
    <p:sldId id="281" r:id="rId12"/>
    <p:sldId id="282" r:id="rId13"/>
    <p:sldId id="284" r:id="rId14"/>
    <p:sldId id="283" r:id="rId15"/>
    <p:sldId id="285" r:id="rId16"/>
    <p:sldId id="260" r:id="rId17"/>
    <p:sldId id="286" r:id="rId18"/>
    <p:sldId id="261" r:id="rId19"/>
    <p:sldId id="262" r:id="rId20"/>
    <p:sldId id="263" r:id="rId21"/>
    <p:sldId id="264" r:id="rId22"/>
    <p:sldId id="265" r:id="rId23"/>
    <p:sldId id="266" r:id="rId24"/>
    <p:sldId id="267" r:id="rId25"/>
    <p:sldId id="287"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D2B7C-FC86-4B06-BE5B-8EA4932AD2C1}" type="datetimeFigureOut">
              <a:rPr lang="es-CO" smtClean="0"/>
              <a:t>3/02/2026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202AB-5F7C-455C-A864-43B5FDB34579}" type="slidenum">
              <a:rPr lang="es-CO" smtClean="0"/>
              <a:t>‹Nº›</a:t>
            </a:fld>
            <a:endParaRPr lang="es-CO"/>
          </a:p>
        </p:txBody>
      </p:sp>
    </p:spTree>
    <p:extLst>
      <p:ext uri="{BB962C8B-B14F-4D97-AF65-F5344CB8AC3E}">
        <p14:creationId xmlns:p14="http://schemas.microsoft.com/office/powerpoint/2010/main" val="47867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7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04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d7abadfd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d7abadf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20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d7abadfd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d7abadfd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27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4C5A4-A204-4676-BECE-E4DC494420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99CA814-1A45-4AB7-912D-94E05D01D0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235DC6E-E991-476E-95F8-562ABD5E8E19}"/>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1CF331B4-93BC-4000-9775-D076661D25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7E6CDA-2E02-48B7-ADE7-F60F4910F91E}"/>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29575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949E1-714F-45AB-BCBE-8E9873418A5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317114E-1579-4A8B-9BD1-8E94FD20F4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EB17143-8D12-4803-8F76-1A86259642B8}"/>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0E33384D-577C-42DF-A7D5-2FA6354802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B37C9A-2E5D-4B54-83F7-82CB2E010252}"/>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154817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5532EC-A7F6-494F-BA39-A024077B67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C1FEF4D-8DDF-45A7-805A-CE389122EA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A21F2D-59E2-49C2-AEEF-5F8E14B6BBF5}"/>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92D7C246-5179-4B9F-8FFE-11B4E196004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686CC26-D3D8-4724-BD3C-6997135AF0FE}"/>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232159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CF48C-47CD-470C-8727-6A52793A9CB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CF6CD3F-D90D-45D6-BA2A-F38131D213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A3E509-16CC-4A4C-9AF5-1F6A8B837D42}"/>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FADA8960-3AB2-4301-987C-8CFE93AD01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7425A1E-22A8-46DD-8380-7D7CBF788719}"/>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22411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B10E1-3555-4388-966C-E1FC8E6CBF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118391-ED7E-4A30-8439-F18CFA998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9F49DE-34F5-445F-A8E0-FFD27B3023B5}"/>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9722C30D-2194-490D-8A6D-2C308AC5FA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1948BD-AC63-49F6-B99B-2A4A44F9D2A2}"/>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236765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A1C88-123C-458F-8D09-9F87A30866B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614B543-2AD6-483D-8136-8CBD417C404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2F154BD-1E42-4E8F-B8A7-EFE9948219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930D2FD-1B17-43E9-9AC7-572740255DD7}"/>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6" name="Marcador de pie de página 5">
            <a:extLst>
              <a:ext uri="{FF2B5EF4-FFF2-40B4-BE49-F238E27FC236}">
                <a16:creationId xmlns:a16="http://schemas.microsoft.com/office/drawing/2014/main" id="{E2B54270-AB36-4BD2-AF04-B9F18AE31BD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905DD4-64B7-478A-97E1-742C9187AB70}"/>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152439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890E2-AA47-4193-B24F-B06BC2EFB38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401D09A-FD43-45CF-963A-55C636A3D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A91F55-2A17-48B1-AEAC-3B48922D777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C6BCD17-1A5E-4D7B-89A8-B38A72434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CA74A31-F5AC-4FCB-8AD3-FB64E75C2B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3A785A8-61D1-4BB5-80D9-634ADE182F5E}"/>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8" name="Marcador de pie de página 7">
            <a:extLst>
              <a:ext uri="{FF2B5EF4-FFF2-40B4-BE49-F238E27FC236}">
                <a16:creationId xmlns:a16="http://schemas.microsoft.com/office/drawing/2014/main" id="{65053050-F9B6-4454-99CB-D391D2E10DE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9B24983-AD0E-4A8D-8F3F-69F165100A2B}"/>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77576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61009-E592-42E6-9C46-618355277C5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99113BA-D6EB-4197-A547-3E02FC3A8AC8}"/>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4" name="Marcador de pie de página 3">
            <a:extLst>
              <a:ext uri="{FF2B5EF4-FFF2-40B4-BE49-F238E27FC236}">
                <a16:creationId xmlns:a16="http://schemas.microsoft.com/office/drawing/2014/main" id="{80946E95-B854-41B2-A2C6-E552EB8C2C7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204383D-4104-4380-998B-7EC40E426858}"/>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38473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7A9894F-9E3F-428A-B702-37E0F0E4A824}"/>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3" name="Marcador de pie de página 2">
            <a:extLst>
              <a:ext uri="{FF2B5EF4-FFF2-40B4-BE49-F238E27FC236}">
                <a16:creationId xmlns:a16="http://schemas.microsoft.com/office/drawing/2014/main" id="{972BED9E-E756-49D3-8425-1246CA564D7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17760F2-0FEB-4766-BC5D-7657CDC2AB1D}"/>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171966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FB66E-9578-4F8D-B246-50A6DD0EAC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62BC732-D4A0-4ABC-B4BF-70F9DBB0D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6977112-38B7-471E-BF3A-0D37CCA5B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9333A4-72D1-45C9-9D33-6A63C5B4F848}"/>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6" name="Marcador de pie de página 5">
            <a:extLst>
              <a:ext uri="{FF2B5EF4-FFF2-40B4-BE49-F238E27FC236}">
                <a16:creationId xmlns:a16="http://schemas.microsoft.com/office/drawing/2014/main" id="{5D3A4370-EE7D-4DEE-BB43-866663EDFFB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13252D-A46D-49D6-944B-8E71AE07D34C}"/>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367467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5A2FC6-5CC9-4283-89C7-D09C7C7DC5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30A74C0-5C3E-47DF-8CF7-85F15F4AB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4727EFD-D301-456A-BD49-F8FF0C163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625CE1-24EE-45D7-8A47-B2055769057F}"/>
              </a:ext>
            </a:extLst>
          </p:cNvPr>
          <p:cNvSpPr>
            <a:spLocks noGrp="1"/>
          </p:cNvSpPr>
          <p:nvPr>
            <p:ph type="dt" sz="half" idx="10"/>
          </p:nvPr>
        </p:nvSpPr>
        <p:spPr/>
        <p:txBody>
          <a:bodyPr/>
          <a:lstStyle/>
          <a:p>
            <a:fld id="{CD58C1A9-0271-4DA9-8905-271B7FE07EDF}" type="datetimeFigureOut">
              <a:rPr lang="es-CO" smtClean="0"/>
              <a:t>3/02/2026</a:t>
            </a:fld>
            <a:endParaRPr lang="es-CO"/>
          </a:p>
        </p:txBody>
      </p:sp>
      <p:sp>
        <p:nvSpPr>
          <p:cNvPr id="6" name="Marcador de pie de página 5">
            <a:extLst>
              <a:ext uri="{FF2B5EF4-FFF2-40B4-BE49-F238E27FC236}">
                <a16:creationId xmlns:a16="http://schemas.microsoft.com/office/drawing/2014/main" id="{D6C9599F-6A87-467F-AF24-08D2FAEB8C2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D6A60B0-4AE2-4628-BDEC-05C508DFB53B}"/>
              </a:ext>
            </a:extLst>
          </p:cNvPr>
          <p:cNvSpPr>
            <a:spLocks noGrp="1"/>
          </p:cNvSpPr>
          <p:nvPr>
            <p:ph type="sldNum" sz="quarter" idx="12"/>
          </p:nvPr>
        </p:nvSpPr>
        <p:spPr/>
        <p:txBody>
          <a:bodyPr/>
          <a:lstStyle/>
          <a:p>
            <a:fld id="{7308463E-9D5C-4657-8709-E3B09ACD0A40}" type="slidenum">
              <a:rPr lang="es-CO" smtClean="0"/>
              <a:t>‹Nº›</a:t>
            </a:fld>
            <a:endParaRPr lang="es-CO"/>
          </a:p>
        </p:txBody>
      </p:sp>
    </p:spTree>
    <p:extLst>
      <p:ext uri="{BB962C8B-B14F-4D97-AF65-F5344CB8AC3E}">
        <p14:creationId xmlns:p14="http://schemas.microsoft.com/office/powerpoint/2010/main" val="385413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598532-E024-4682-85E2-9AE5A6873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F3D69BD-AA08-46A8-A796-7D2E734DE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C8208B4-D8BC-49E3-8FEE-308DB58CD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8C1A9-0271-4DA9-8905-271B7FE07EDF}" type="datetimeFigureOut">
              <a:rPr lang="es-CO" smtClean="0"/>
              <a:t>3/02/2026</a:t>
            </a:fld>
            <a:endParaRPr lang="es-CO"/>
          </a:p>
        </p:txBody>
      </p:sp>
      <p:sp>
        <p:nvSpPr>
          <p:cNvPr id="5" name="Marcador de pie de página 4">
            <a:extLst>
              <a:ext uri="{FF2B5EF4-FFF2-40B4-BE49-F238E27FC236}">
                <a16:creationId xmlns:a16="http://schemas.microsoft.com/office/drawing/2014/main" id="{6EFA8C37-EF45-47E5-AD21-4D34F139F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F11581D-5A19-4434-BDFD-ACD2C2733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8463E-9D5C-4657-8709-E3B09ACD0A40}" type="slidenum">
              <a:rPr lang="es-CO" smtClean="0"/>
              <a:t>‹Nº›</a:t>
            </a:fld>
            <a:endParaRPr lang="es-CO"/>
          </a:p>
        </p:txBody>
      </p:sp>
    </p:spTree>
    <p:extLst>
      <p:ext uri="{BB962C8B-B14F-4D97-AF65-F5344CB8AC3E}">
        <p14:creationId xmlns:p14="http://schemas.microsoft.com/office/powerpoint/2010/main" val="362037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A23E5-D138-434F-8D99-3CD23D14A8CB}"/>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C52D2060-6387-47CE-ADD4-848AA8A31E93}"/>
              </a:ext>
            </a:extLst>
          </p:cNvPr>
          <p:cNvSpPr>
            <a:spLocks noGrp="1"/>
          </p:cNvSpPr>
          <p:nvPr>
            <p:ph type="subTitle" idx="1"/>
          </p:nvPr>
        </p:nvSpPr>
        <p:spPr/>
        <p:txBody>
          <a:bodyPr/>
          <a:lstStyle/>
          <a:p>
            <a:endParaRPr lang="es-CO"/>
          </a:p>
        </p:txBody>
      </p:sp>
      <p:pic>
        <p:nvPicPr>
          <p:cNvPr id="5" name="Imagen 4" descr="Logotipo&#10;&#10;Descripción generada automáticamente">
            <a:extLst>
              <a:ext uri="{FF2B5EF4-FFF2-40B4-BE49-F238E27FC236}">
                <a16:creationId xmlns:a16="http://schemas.microsoft.com/office/drawing/2014/main" id="{503E7C75-1E8A-477A-88B3-5D34322F1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35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2272143"/>
            <a:ext cx="5167026" cy="2839503"/>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800" dirty="0">
                <a:solidFill>
                  <a:srgbClr val="000000"/>
                </a:solidFill>
              </a:rPr>
              <a:t>En Juan 3:17   </a:t>
            </a:r>
            <a:r>
              <a:rPr lang="es-MX" sz="2800" i="1" dirty="0">
                <a:solidFill>
                  <a:srgbClr val="000000"/>
                </a:solidFill>
              </a:rPr>
              <a:t>Porque no envió Dios a su Hijo al mundo para condenar al mundo, sino para que el mundo sea salvo por él. </a:t>
            </a:r>
          </a:p>
          <a:p>
            <a:pPr>
              <a:lnSpc>
                <a:spcPct val="90000"/>
              </a:lnSpc>
              <a:spcBef>
                <a:spcPct val="0"/>
              </a:spcBef>
              <a:spcAft>
                <a:spcPts val="600"/>
              </a:spcAft>
            </a:pPr>
            <a:endParaRPr lang="es-MX" sz="2800" dirty="0">
              <a:solidFill>
                <a:srgbClr val="000000"/>
              </a:solidFill>
            </a:endParaRPr>
          </a:p>
          <a:p>
            <a:pPr>
              <a:lnSpc>
                <a:spcPct val="90000"/>
              </a:lnSpc>
              <a:spcBef>
                <a:spcPct val="0"/>
              </a:spcBef>
              <a:spcAft>
                <a:spcPts val="600"/>
              </a:spcAft>
            </a:pPr>
            <a:endParaRPr lang="es-MX" sz="2800" dirty="0">
              <a:solidFill>
                <a:srgbClr val="000000"/>
              </a:solidFill>
            </a:endParaRPr>
          </a:p>
          <a:p>
            <a:pPr>
              <a:lnSpc>
                <a:spcPct val="90000"/>
              </a:lnSpc>
              <a:spcBef>
                <a:spcPct val="0"/>
              </a:spcBef>
              <a:spcAft>
                <a:spcPts val="600"/>
              </a:spcAft>
            </a:pPr>
            <a:r>
              <a:rPr lang="es-MX" sz="2800" dirty="0">
                <a:solidFill>
                  <a:srgbClr val="000000"/>
                </a:solidFill>
              </a:rPr>
              <a:t>El propuso</a:t>
            </a: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9" name="TextBox 9"/>
          <p:cNvSpPr txBox="1"/>
          <p:nvPr/>
        </p:nvSpPr>
        <p:spPr>
          <a:xfrm>
            <a:off x="339436" y="5330797"/>
            <a:ext cx="5586335" cy="872034"/>
          </a:xfrm>
          <a:prstGeom prst="rect">
            <a:avLst/>
          </a:prstGeom>
        </p:spPr>
        <p:txBody>
          <a:bodyPr wrap="square" lIns="0" tIns="0" rIns="0" bIns="0" rtlCol="0" anchor="t">
            <a:spAutoFit/>
          </a:bodyPr>
          <a:lstStyle/>
          <a:p>
            <a:pPr>
              <a:lnSpc>
                <a:spcPts val="3360"/>
              </a:lnSpc>
              <a:spcBef>
                <a:spcPct val="0"/>
              </a:spcBef>
              <a:spcAft>
                <a:spcPts val="600"/>
              </a:spcAft>
            </a:pPr>
            <a:r>
              <a:rPr lang="en-US" sz="3200" u="sng" dirty="0">
                <a:solidFill>
                  <a:srgbClr val="FF1616"/>
                </a:solidFill>
              </a:rPr>
              <a:t>SALVACIÓN DEL MUNDO  A TRAVÉS DE JESÚS</a:t>
            </a:r>
          </a:p>
        </p:txBody>
      </p:sp>
    </p:spTree>
    <p:extLst>
      <p:ext uri="{BB962C8B-B14F-4D97-AF65-F5344CB8AC3E}">
        <p14:creationId xmlns:p14="http://schemas.microsoft.com/office/powerpoint/2010/main" val="331826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213494" y="22993"/>
            <a:ext cx="7764904" cy="55805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000000"/>
                </a:solidFill>
                <a:latin typeface="+mj-lt"/>
                <a:ea typeface="+mj-ea"/>
                <a:cs typeface="+mj-cs"/>
              </a:rPr>
              <a:t>La </a:t>
            </a:r>
            <a:r>
              <a:rPr lang="en-US" sz="2800" b="1" dirty="0" err="1">
                <a:solidFill>
                  <a:srgbClr val="000000"/>
                </a:solidFill>
                <a:latin typeface="+mj-lt"/>
                <a:ea typeface="+mj-ea"/>
                <a:cs typeface="+mj-cs"/>
              </a:rPr>
              <a:t>acción</a:t>
            </a:r>
            <a:r>
              <a:rPr lang="en-US" sz="2800" b="1" dirty="0">
                <a:solidFill>
                  <a:srgbClr val="000000"/>
                </a:solidFill>
                <a:latin typeface="+mj-lt"/>
                <a:ea typeface="+mj-ea"/>
                <a:cs typeface="+mj-cs"/>
              </a:rPr>
              <a:t> de Dios al </a:t>
            </a:r>
            <a:r>
              <a:rPr lang="en-US" sz="2800" b="1" dirty="0" err="1">
                <a:solidFill>
                  <a:srgbClr val="000000"/>
                </a:solidFill>
                <a:latin typeface="+mj-lt"/>
                <a:ea typeface="+mj-ea"/>
                <a:cs typeface="+mj-cs"/>
              </a:rPr>
              <a:t>llevar</a:t>
            </a:r>
            <a:r>
              <a:rPr lang="en-US" sz="2800" b="1" dirty="0">
                <a:solidFill>
                  <a:srgbClr val="000000"/>
                </a:solidFill>
                <a:latin typeface="+mj-lt"/>
                <a:ea typeface="+mj-ea"/>
                <a:cs typeface="+mj-cs"/>
              </a:rPr>
              <a:t> a </a:t>
            </a:r>
            <a:r>
              <a:rPr lang="en-US" sz="2800" b="1" dirty="0" err="1">
                <a:solidFill>
                  <a:srgbClr val="000000"/>
                </a:solidFill>
                <a:latin typeface="+mj-lt"/>
                <a:ea typeface="+mj-ea"/>
                <a:cs typeface="+mj-cs"/>
              </a:rPr>
              <a:t>cabo</a:t>
            </a:r>
            <a:r>
              <a:rPr lang="en-US" sz="2800" b="1" dirty="0">
                <a:solidFill>
                  <a:srgbClr val="000000"/>
                </a:solidFill>
                <a:latin typeface="+mj-lt"/>
                <a:ea typeface="+mj-ea"/>
                <a:cs typeface="+mj-cs"/>
              </a:rPr>
              <a:t> </a:t>
            </a:r>
            <a:r>
              <a:rPr lang="en-US" sz="2800" b="1" dirty="0" err="1">
                <a:solidFill>
                  <a:srgbClr val="000000"/>
                </a:solidFill>
                <a:latin typeface="+mj-lt"/>
                <a:ea typeface="+mj-ea"/>
                <a:cs typeface="+mj-cs"/>
              </a:rPr>
              <a:t>Su</a:t>
            </a:r>
            <a:r>
              <a:rPr lang="en-US" sz="2800" b="1" dirty="0">
                <a:solidFill>
                  <a:srgbClr val="000000"/>
                </a:solidFill>
                <a:latin typeface="+mj-lt"/>
                <a:ea typeface="+mj-ea"/>
                <a:cs typeface="+mj-cs"/>
              </a:rPr>
              <a:t> Plan </a:t>
            </a:r>
            <a:r>
              <a:rPr lang="en-US" sz="2800" b="1" dirty="0" err="1">
                <a:solidFill>
                  <a:srgbClr val="000000"/>
                </a:solidFill>
                <a:latin typeface="+mj-lt"/>
                <a:ea typeface="+mj-ea"/>
                <a:cs typeface="+mj-cs"/>
              </a:rPr>
              <a:t>Redentor</a:t>
            </a:r>
            <a:r>
              <a:rPr lang="en-US" sz="2800" b="1" dirty="0">
                <a:solidFill>
                  <a:srgbClr val="000000"/>
                </a:solidFill>
                <a:latin typeface="+mj-lt"/>
                <a:ea typeface="+mj-ea"/>
                <a:cs typeface="+mj-cs"/>
              </a:rPr>
              <a:t>:</a:t>
            </a:r>
            <a:endParaRPr lang="en-US" sz="2800" dirty="0">
              <a:solidFill>
                <a:srgbClr val="000000"/>
              </a:solidFill>
              <a:latin typeface="+mj-lt"/>
              <a:ea typeface="+mj-ea"/>
              <a:cs typeface="+mj-cs"/>
            </a:endParaRPr>
          </a:p>
        </p:txBody>
      </p:sp>
      <p:sp>
        <p:nvSpPr>
          <p:cNvPr id="5" name="TextBox 5"/>
          <p:cNvSpPr txBox="1"/>
          <p:nvPr/>
        </p:nvSpPr>
        <p:spPr>
          <a:xfrm>
            <a:off x="303542" y="770037"/>
            <a:ext cx="6022308" cy="5731766"/>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100" dirty="0">
                <a:solidFill>
                  <a:srgbClr val="000000"/>
                </a:solidFill>
              </a:rPr>
              <a:t>En 1 Corintios 15:22-29   </a:t>
            </a:r>
            <a:r>
              <a:rPr lang="es-MX" sz="2100" i="1" dirty="0">
                <a:solidFill>
                  <a:srgbClr val="000000"/>
                </a:solidFill>
              </a:rPr>
              <a:t>Porque así como en Adán todos mueren, también en Cristo todos serán vivificados. Pero cada uno en su debido orden: Cristo, las primicias; luego los que son de Cristo, en su venida. Luego el fin, cuando entregue el reino al Dios y Padre, cuando haya suprimido todo dominio, toda autoridad y potencia. Porque preciso es que él reine hasta que haya puesto a todos sus enemigos debajo de sus pies.</a:t>
            </a:r>
          </a:p>
          <a:p>
            <a:pPr>
              <a:lnSpc>
                <a:spcPct val="90000"/>
              </a:lnSpc>
              <a:spcBef>
                <a:spcPct val="0"/>
              </a:spcBef>
              <a:spcAft>
                <a:spcPts val="600"/>
              </a:spcAft>
            </a:pPr>
            <a:r>
              <a:rPr lang="es-MX" sz="2100" i="1" dirty="0">
                <a:solidFill>
                  <a:srgbClr val="000000"/>
                </a:solidFill>
              </a:rPr>
              <a:t> Y el postrer enemigo que será destruido es la muerte. Porque todas las cosas las sujetó debajo de sus pies. Y cuando dice que todas las cosas han sido sujetadas a él, claramente se exceptúa aquel que sujetó a él todas las cosas. Pero luego que todas las cosas le estén sujetas, entonces también el Hijo mismo se sujetará al que le sujetó a él todas las cosas, para que Dios sea todo en todos. De otro modo, ¿qué harán los que se bautizan por los muertos, si en ninguna manera los muertos resucitan? ¿Por qué, pues, se bautizan por los muertos?   </a:t>
            </a:r>
          </a:p>
          <a:p>
            <a:pPr>
              <a:lnSpc>
                <a:spcPct val="90000"/>
              </a:lnSpc>
              <a:spcBef>
                <a:spcPct val="0"/>
              </a:spcBef>
              <a:spcAft>
                <a:spcPts val="600"/>
              </a:spcAft>
            </a:pPr>
            <a:r>
              <a:rPr lang="es-MX" sz="2100" dirty="0">
                <a:solidFill>
                  <a:srgbClr val="000000"/>
                </a:solidFill>
              </a:rPr>
              <a:t>El planeó</a:t>
            </a:r>
            <a:endParaRPr lang="en-US" sz="2100" dirty="0">
              <a:solidFill>
                <a:srgbClr val="000000"/>
              </a:solidFill>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12" name="TextBox 19">
            <a:extLst>
              <a:ext uri="{FF2B5EF4-FFF2-40B4-BE49-F238E27FC236}">
                <a16:creationId xmlns:a16="http://schemas.microsoft.com/office/drawing/2014/main" id="{1251D954-75F2-4536-8627-D541EC36B8CF}"/>
              </a:ext>
            </a:extLst>
          </p:cNvPr>
          <p:cNvSpPr txBox="1"/>
          <p:nvPr/>
        </p:nvSpPr>
        <p:spPr>
          <a:xfrm>
            <a:off x="1621503" y="6341273"/>
            <a:ext cx="5638800" cy="350802"/>
          </a:xfrm>
          <a:prstGeom prst="rect">
            <a:avLst/>
          </a:prstGeom>
        </p:spPr>
        <p:txBody>
          <a:bodyPr lIns="0" tIns="0" rIns="0" bIns="0" rtlCol="0" anchor="t">
            <a:spAutoFit/>
          </a:bodyPr>
          <a:lstStyle/>
          <a:p>
            <a:pPr>
              <a:lnSpc>
                <a:spcPts val="2987"/>
              </a:lnSpc>
              <a:spcBef>
                <a:spcPct val="0"/>
              </a:spcBef>
            </a:pPr>
            <a:r>
              <a:rPr lang="en-US" sz="2133" u="sng" dirty="0">
                <a:solidFill>
                  <a:srgbClr val="FF1616"/>
                </a:solidFill>
                <a:latin typeface="Assistant Regular Bold"/>
              </a:rPr>
              <a:t>LA RESURRECCIÓN Y VIVIFICACION</a:t>
            </a:r>
          </a:p>
        </p:txBody>
      </p:sp>
    </p:spTree>
    <p:extLst>
      <p:ext uri="{BB962C8B-B14F-4D97-AF65-F5344CB8AC3E}">
        <p14:creationId xmlns:p14="http://schemas.microsoft.com/office/powerpoint/2010/main" val="6104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2272143"/>
            <a:ext cx="5167026" cy="2839503"/>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800" dirty="0">
                <a:solidFill>
                  <a:srgbClr val="000000"/>
                </a:solidFill>
              </a:rPr>
              <a:t>En Juan 3:16  </a:t>
            </a:r>
            <a:r>
              <a:rPr lang="es-MX" sz="2800" i="1" dirty="0">
                <a:solidFill>
                  <a:srgbClr val="000000"/>
                </a:solidFill>
              </a:rPr>
              <a:t>Porque de tal manera amó Dios al mundo, que ha dado a su Hijo unigénito, para que todo aquel que en él cree, no se pierda, mas tenga vida eterna. </a:t>
            </a:r>
          </a:p>
          <a:p>
            <a:pPr>
              <a:lnSpc>
                <a:spcPct val="90000"/>
              </a:lnSpc>
              <a:spcBef>
                <a:spcPct val="0"/>
              </a:spcBef>
              <a:spcAft>
                <a:spcPts val="600"/>
              </a:spcAft>
            </a:pPr>
            <a:endParaRPr lang="es-MX" sz="2800" dirty="0">
              <a:solidFill>
                <a:srgbClr val="000000"/>
              </a:solidFill>
            </a:endParaRPr>
          </a:p>
          <a:p>
            <a:pPr>
              <a:lnSpc>
                <a:spcPct val="90000"/>
              </a:lnSpc>
              <a:spcBef>
                <a:spcPct val="0"/>
              </a:spcBef>
              <a:spcAft>
                <a:spcPts val="600"/>
              </a:spcAft>
            </a:pPr>
            <a:endParaRPr lang="es-MX" sz="2800" dirty="0">
              <a:solidFill>
                <a:srgbClr val="000000"/>
              </a:solidFill>
            </a:endParaRPr>
          </a:p>
          <a:p>
            <a:pPr>
              <a:lnSpc>
                <a:spcPct val="90000"/>
              </a:lnSpc>
              <a:spcBef>
                <a:spcPct val="0"/>
              </a:spcBef>
              <a:spcAft>
                <a:spcPts val="600"/>
              </a:spcAft>
            </a:pPr>
            <a:r>
              <a:rPr lang="es-MX" sz="2800" dirty="0">
                <a:solidFill>
                  <a:srgbClr val="000000"/>
                </a:solidFill>
              </a:rPr>
              <a:t>El ha dado</a:t>
            </a:r>
          </a:p>
          <a:p>
            <a:pPr>
              <a:lnSpc>
                <a:spcPct val="90000"/>
              </a:lnSpc>
              <a:spcBef>
                <a:spcPct val="0"/>
              </a:spcBef>
              <a:spcAft>
                <a:spcPts val="600"/>
              </a:spcAft>
            </a:pPr>
            <a:endParaRPr lang="en-US" sz="2800" dirty="0">
              <a:solidFill>
                <a:srgbClr val="000000"/>
              </a:solidFill>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12" name="TextBox 20">
            <a:extLst>
              <a:ext uri="{FF2B5EF4-FFF2-40B4-BE49-F238E27FC236}">
                <a16:creationId xmlns:a16="http://schemas.microsoft.com/office/drawing/2014/main" id="{DEA9C44B-215F-49CF-873F-AD19176C5584}"/>
              </a:ext>
            </a:extLst>
          </p:cNvPr>
          <p:cNvSpPr txBox="1"/>
          <p:nvPr/>
        </p:nvSpPr>
        <p:spPr>
          <a:xfrm>
            <a:off x="2287269" y="4724502"/>
            <a:ext cx="5638800" cy="350802"/>
          </a:xfrm>
          <a:prstGeom prst="rect">
            <a:avLst/>
          </a:prstGeom>
        </p:spPr>
        <p:txBody>
          <a:bodyPr lIns="0" tIns="0" rIns="0" bIns="0" rtlCol="0" anchor="t">
            <a:spAutoFit/>
          </a:bodyPr>
          <a:lstStyle/>
          <a:p>
            <a:pPr>
              <a:lnSpc>
                <a:spcPts val="2987"/>
              </a:lnSpc>
              <a:spcBef>
                <a:spcPct val="0"/>
              </a:spcBef>
            </a:pPr>
            <a:r>
              <a:rPr lang="en-US" sz="2133" u="sng" dirty="0">
                <a:solidFill>
                  <a:srgbClr val="FF1616"/>
                </a:solidFill>
                <a:latin typeface="Assistant Regular Bold"/>
              </a:rPr>
              <a:t>A SU HIJO UNIGENITO</a:t>
            </a:r>
          </a:p>
        </p:txBody>
      </p:sp>
    </p:spTree>
    <p:extLst>
      <p:ext uri="{BB962C8B-B14F-4D97-AF65-F5344CB8AC3E}">
        <p14:creationId xmlns:p14="http://schemas.microsoft.com/office/powerpoint/2010/main" val="9198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1935036"/>
            <a:ext cx="5167026" cy="3588038"/>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800" dirty="0">
                <a:solidFill>
                  <a:srgbClr val="000000"/>
                </a:solidFill>
              </a:rPr>
              <a:t>En Lucas 1:34-35 </a:t>
            </a:r>
            <a:r>
              <a:rPr lang="es-MX" sz="2800" i="1" dirty="0">
                <a:solidFill>
                  <a:srgbClr val="000000"/>
                </a:solidFill>
              </a:rPr>
              <a:t>Entonces María dijo al ángel: ¿Cómo será esto? pues no conozco varón. Respondiendo el ángel, le dijo: El Espíritu Santo vendrá sobre ti, y el poder del Altísimo te cubrirá con su sombra; por lo cual también el Santo Ser que nacerá, será llamado Hijo de Dios.</a:t>
            </a:r>
          </a:p>
          <a:p>
            <a:pPr>
              <a:lnSpc>
                <a:spcPct val="90000"/>
              </a:lnSpc>
              <a:spcBef>
                <a:spcPct val="0"/>
              </a:spcBef>
              <a:spcAft>
                <a:spcPts val="600"/>
              </a:spcAft>
            </a:pPr>
            <a:endParaRPr lang="es-MX" sz="2800" i="1" dirty="0">
              <a:solidFill>
                <a:srgbClr val="000000"/>
              </a:solidFill>
            </a:endParaRPr>
          </a:p>
          <a:p>
            <a:pPr>
              <a:lnSpc>
                <a:spcPct val="90000"/>
              </a:lnSpc>
              <a:spcBef>
                <a:spcPct val="0"/>
              </a:spcBef>
              <a:spcAft>
                <a:spcPts val="600"/>
              </a:spcAft>
            </a:pPr>
            <a:r>
              <a:rPr lang="es-MX" sz="2800" dirty="0">
                <a:solidFill>
                  <a:srgbClr val="000000"/>
                </a:solidFill>
              </a:rPr>
              <a:t>Por un acto creador</a:t>
            </a: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12" name="TextBox 20">
            <a:extLst>
              <a:ext uri="{FF2B5EF4-FFF2-40B4-BE49-F238E27FC236}">
                <a16:creationId xmlns:a16="http://schemas.microsoft.com/office/drawing/2014/main" id="{9D815DF4-08C3-43A7-A4F9-28276CCDCF6F}"/>
              </a:ext>
            </a:extLst>
          </p:cNvPr>
          <p:cNvSpPr txBox="1"/>
          <p:nvPr/>
        </p:nvSpPr>
        <p:spPr>
          <a:xfrm>
            <a:off x="474533" y="5956096"/>
            <a:ext cx="5638800" cy="350802"/>
          </a:xfrm>
          <a:prstGeom prst="rect">
            <a:avLst/>
          </a:prstGeom>
        </p:spPr>
        <p:txBody>
          <a:bodyPr lIns="0" tIns="0" rIns="0" bIns="0" rtlCol="0" anchor="t">
            <a:spAutoFit/>
          </a:bodyPr>
          <a:lstStyle/>
          <a:p>
            <a:pPr>
              <a:lnSpc>
                <a:spcPts val="2987"/>
              </a:lnSpc>
              <a:spcBef>
                <a:spcPct val="0"/>
              </a:spcBef>
            </a:pPr>
            <a:r>
              <a:rPr lang="en-US" sz="2133" u="sng" dirty="0">
                <a:solidFill>
                  <a:srgbClr val="FF1616"/>
                </a:solidFill>
                <a:latin typeface="Assistant Regular Bold"/>
              </a:rPr>
              <a:t>DEL ESPÍRITU SANTO</a:t>
            </a:r>
          </a:p>
        </p:txBody>
      </p:sp>
    </p:spTree>
    <p:extLst>
      <p:ext uri="{BB962C8B-B14F-4D97-AF65-F5344CB8AC3E}">
        <p14:creationId xmlns:p14="http://schemas.microsoft.com/office/powerpoint/2010/main" val="337950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2272143"/>
            <a:ext cx="5167026" cy="2839503"/>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800" dirty="0">
                <a:solidFill>
                  <a:srgbClr val="000000"/>
                </a:solidFill>
              </a:rPr>
              <a:t>En Juan 1:12 </a:t>
            </a:r>
            <a:r>
              <a:rPr lang="es-MX" sz="2800" i="1" dirty="0">
                <a:solidFill>
                  <a:srgbClr val="000000"/>
                </a:solidFill>
              </a:rPr>
              <a:t>Mas a todos los que le recibieron, a los que creen en su nombre, les dio potestad de ser hechos hijos de Dios. </a:t>
            </a:r>
          </a:p>
          <a:p>
            <a:pPr>
              <a:lnSpc>
                <a:spcPct val="90000"/>
              </a:lnSpc>
              <a:spcBef>
                <a:spcPct val="0"/>
              </a:spcBef>
              <a:spcAft>
                <a:spcPts val="600"/>
              </a:spcAft>
            </a:pPr>
            <a:endParaRPr lang="es-MX" sz="2800" i="1" dirty="0">
              <a:solidFill>
                <a:srgbClr val="000000"/>
              </a:solidFill>
            </a:endParaRPr>
          </a:p>
          <a:p>
            <a:pPr>
              <a:lnSpc>
                <a:spcPct val="90000"/>
              </a:lnSpc>
              <a:spcBef>
                <a:spcPct val="0"/>
              </a:spcBef>
              <a:spcAft>
                <a:spcPts val="600"/>
              </a:spcAft>
            </a:pPr>
            <a:r>
              <a:rPr lang="es-MX" sz="2800" dirty="0">
                <a:solidFill>
                  <a:srgbClr val="000000"/>
                </a:solidFill>
              </a:rPr>
              <a:t>Cristo fue dado por Dios para todos nosotros</a:t>
            </a:r>
          </a:p>
          <a:p>
            <a:pPr>
              <a:lnSpc>
                <a:spcPct val="90000"/>
              </a:lnSpc>
              <a:spcBef>
                <a:spcPct val="0"/>
              </a:spcBef>
              <a:spcAft>
                <a:spcPts val="600"/>
              </a:spcAft>
            </a:pPr>
            <a:endParaRPr lang="en-US" sz="2800" dirty="0">
              <a:solidFill>
                <a:srgbClr val="000000"/>
              </a:solidFill>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12" name="TextBox 21">
            <a:extLst>
              <a:ext uri="{FF2B5EF4-FFF2-40B4-BE49-F238E27FC236}">
                <a16:creationId xmlns:a16="http://schemas.microsoft.com/office/drawing/2014/main" id="{F4B7F30D-BC3F-450B-A173-A91FB17811AE}"/>
              </a:ext>
            </a:extLst>
          </p:cNvPr>
          <p:cNvSpPr txBox="1"/>
          <p:nvPr/>
        </p:nvSpPr>
        <p:spPr>
          <a:xfrm>
            <a:off x="403994" y="5051780"/>
            <a:ext cx="6071015" cy="1120243"/>
          </a:xfrm>
          <a:prstGeom prst="rect">
            <a:avLst/>
          </a:prstGeom>
        </p:spPr>
        <p:txBody>
          <a:bodyPr wrap="square" lIns="0" tIns="0" rIns="0" bIns="0" rtlCol="0" anchor="t">
            <a:spAutoFit/>
          </a:bodyPr>
          <a:lstStyle/>
          <a:p>
            <a:pPr>
              <a:lnSpc>
                <a:spcPts val="2987"/>
              </a:lnSpc>
              <a:spcBef>
                <a:spcPct val="0"/>
              </a:spcBef>
            </a:pPr>
            <a:r>
              <a:rPr lang="en-US" sz="2133" u="sng" dirty="0">
                <a:solidFill>
                  <a:srgbClr val="FF1616"/>
                </a:solidFill>
                <a:latin typeface="Assistant Regular Bold"/>
              </a:rPr>
              <a:t>LOS QUE LE RECIBIMOS TENGAMOS POTESTAD DE SER LLAMADOS HIJOS DE DIOS</a:t>
            </a:r>
          </a:p>
        </p:txBody>
      </p:sp>
    </p:spTree>
    <p:extLst>
      <p:ext uri="{BB962C8B-B14F-4D97-AF65-F5344CB8AC3E}">
        <p14:creationId xmlns:p14="http://schemas.microsoft.com/office/powerpoint/2010/main" val="115530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76703" y="1540074"/>
            <a:ext cx="5167026" cy="2839503"/>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2800" dirty="0">
                <a:solidFill>
                  <a:srgbClr val="000000"/>
                </a:solidFill>
              </a:rPr>
              <a:t>En Juan 10:17 </a:t>
            </a:r>
            <a:r>
              <a:rPr lang="es-MX" sz="2800" i="1" dirty="0">
                <a:solidFill>
                  <a:srgbClr val="000000"/>
                </a:solidFill>
              </a:rPr>
              <a:t>Por eso me ama el Padre, porque yo pongo mi vida, para volverla a tomar.</a:t>
            </a:r>
          </a:p>
          <a:p>
            <a:pPr>
              <a:lnSpc>
                <a:spcPct val="90000"/>
              </a:lnSpc>
              <a:spcBef>
                <a:spcPct val="0"/>
              </a:spcBef>
              <a:spcAft>
                <a:spcPts val="600"/>
              </a:spcAft>
            </a:pPr>
            <a:endParaRPr lang="es-MX" sz="2800" dirty="0">
              <a:solidFill>
                <a:srgbClr val="000000"/>
              </a:solidFill>
            </a:endParaRPr>
          </a:p>
          <a:p>
            <a:pPr>
              <a:lnSpc>
                <a:spcPct val="90000"/>
              </a:lnSpc>
              <a:spcBef>
                <a:spcPct val="0"/>
              </a:spcBef>
              <a:spcAft>
                <a:spcPts val="600"/>
              </a:spcAft>
            </a:pPr>
            <a:r>
              <a:rPr lang="es-MX" sz="2800" dirty="0">
                <a:solidFill>
                  <a:srgbClr val="000000"/>
                </a:solidFill>
              </a:rPr>
              <a:t>Cristo fue enviado por el Padre y al mismo tiempo vino voluntariamente </a:t>
            </a:r>
          </a:p>
          <a:p>
            <a:pPr>
              <a:lnSpc>
                <a:spcPct val="90000"/>
              </a:lnSpc>
              <a:spcBef>
                <a:spcPct val="0"/>
              </a:spcBef>
              <a:spcAft>
                <a:spcPts val="600"/>
              </a:spcAft>
            </a:pPr>
            <a:endParaRPr lang="en-US" sz="2800" dirty="0">
              <a:solidFill>
                <a:srgbClr val="000000"/>
              </a:solidFill>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9" name="TextBox 9"/>
          <p:cNvSpPr txBox="1"/>
          <p:nvPr/>
        </p:nvSpPr>
        <p:spPr>
          <a:xfrm>
            <a:off x="199002" y="4379577"/>
            <a:ext cx="5167026" cy="408253"/>
          </a:xfrm>
          <a:prstGeom prst="rect">
            <a:avLst/>
          </a:prstGeom>
        </p:spPr>
        <p:txBody>
          <a:bodyPr wrap="square" lIns="0" tIns="0" rIns="0" bIns="0" rtlCol="0" anchor="t">
            <a:spAutoFit/>
          </a:bodyPr>
          <a:lstStyle/>
          <a:p>
            <a:pPr algn="ctr">
              <a:lnSpc>
                <a:spcPts val="3360"/>
              </a:lnSpc>
              <a:spcBef>
                <a:spcPct val="0"/>
              </a:spcBef>
              <a:spcAft>
                <a:spcPts val="600"/>
              </a:spcAft>
            </a:pPr>
            <a:r>
              <a:rPr lang="en-US" sz="2400" u="sng" dirty="0">
                <a:solidFill>
                  <a:srgbClr val="FF1616"/>
                </a:solidFill>
              </a:rPr>
              <a:t>PUSO SU VIDA Y LA VOLVIÓ A TOMAR</a:t>
            </a:r>
          </a:p>
        </p:txBody>
      </p:sp>
    </p:spTree>
    <p:extLst>
      <p:ext uri="{BB962C8B-B14F-4D97-AF65-F5344CB8AC3E}">
        <p14:creationId xmlns:p14="http://schemas.microsoft.com/office/powerpoint/2010/main" val="3005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49"/>
        <p:cNvGrpSpPr/>
        <p:nvPr/>
      </p:nvGrpSpPr>
      <p:grpSpPr>
        <a:xfrm>
          <a:off x="0" y="0"/>
          <a:ext cx="0" cy="0"/>
          <a:chOff x="0" y="0"/>
          <a:chExt cx="0" cy="0"/>
        </a:xfrm>
      </p:grpSpPr>
      <p:sp>
        <p:nvSpPr>
          <p:cNvPr id="150" name="Google Shape;150;p17"/>
          <p:cNvSpPr txBox="1"/>
          <p:nvPr/>
        </p:nvSpPr>
        <p:spPr>
          <a:xfrm>
            <a:off x="604525" y="302695"/>
            <a:ext cx="10950900" cy="486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400" b="1">
                <a:solidFill>
                  <a:schemeClr val="bg1"/>
                </a:solidFill>
                <a:latin typeface="Open Sans"/>
                <a:ea typeface="Open Sans"/>
                <a:cs typeface="Open Sans"/>
                <a:sym typeface="Open Sans"/>
              </a:rPr>
              <a:t>ACCIONES Y RELACIONES RECÍPROCAS DE LA IGLESIA REDIMIDA</a:t>
            </a:r>
            <a:endParaRPr sz="2400" b="1">
              <a:solidFill>
                <a:schemeClr val="bg1"/>
              </a:solidFill>
              <a:latin typeface="Open Sans"/>
              <a:ea typeface="Open Sans"/>
              <a:cs typeface="Open Sans"/>
              <a:sym typeface="Open Sans"/>
            </a:endParaRPr>
          </a:p>
        </p:txBody>
      </p:sp>
      <p:sp>
        <p:nvSpPr>
          <p:cNvPr id="151" name="Google Shape;151;p17"/>
          <p:cNvSpPr/>
          <p:nvPr/>
        </p:nvSpPr>
        <p:spPr>
          <a:xfrm>
            <a:off x="238539" y="927652"/>
            <a:ext cx="2572186" cy="5627653"/>
          </a:xfrm>
          <a:prstGeom prst="homePlate">
            <a:avLst>
              <a:gd name="adj" fmla="val 50000"/>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b="1" dirty="0">
                <a:solidFill>
                  <a:srgbClr val="274E13"/>
                </a:solidFill>
              </a:rPr>
              <a:t>La iglesia es </a:t>
            </a:r>
            <a:endParaRPr b="1" dirty="0">
              <a:solidFill>
                <a:srgbClr val="274E13"/>
              </a:solidFill>
            </a:endParaRPr>
          </a:p>
          <a:p>
            <a:pPr marL="0" lvl="0" indent="0" algn="l" rtl="0">
              <a:spcBef>
                <a:spcPts val="0"/>
              </a:spcBef>
              <a:spcAft>
                <a:spcPts val="0"/>
              </a:spcAft>
              <a:buNone/>
            </a:pPr>
            <a:r>
              <a:rPr lang="es-ES" b="1" dirty="0">
                <a:solidFill>
                  <a:srgbClr val="274E13"/>
                </a:solidFill>
              </a:rPr>
              <a:t>el pueblo de Dios. </a:t>
            </a:r>
            <a:endParaRPr b="1" dirty="0">
              <a:solidFill>
                <a:srgbClr val="274E13"/>
              </a:solidFill>
            </a:endParaRPr>
          </a:p>
          <a:p>
            <a:pPr marL="0" lvl="0" indent="0" algn="l" rtl="0">
              <a:spcBef>
                <a:spcPts val="0"/>
              </a:spcBef>
              <a:spcAft>
                <a:spcPts val="0"/>
              </a:spcAft>
              <a:buNone/>
            </a:pPr>
            <a:endParaRPr dirty="0">
              <a:solidFill>
                <a:srgbClr val="626A19"/>
              </a:solidFill>
            </a:endParaRPr>
          </a:p>
          <a:p>
            <a:pPr marL="0" lvl="0" indent="0" algn="l" rtl="0">
              <a:spcBef>
                <a:spcPts val="0"/>
              </a:spcBef>
              <a:spcAft>
                <a:spcPts val="0"/>
              </a:spcAft>
              <a:buNone/>
            </a:pPr>
            <a:r>
              <a:rPr lang="es-ES" dirty="0">
                <a:solidFill>
                  <a:srgbClr val="626A19"/>
                </a:solidFill>
              </a:rPr>
              <a:t>Son los creyentes salidos del mundo que mantienen una relación personal con Cristo por la fe.</a:t>
            </a:r>
            <a:endParaRPr dirty="0">
              <a:solidFill>
                <a:srgbClr val="626A19"/>
              </a:solidFill>
            </a:endParaRPr>
          </a:p>
          <a:p>
            <a:pPr marL="0" lvl="0" indent="0" algn="l" rtl="0">
              <a:spcBef>
                <a:spcPts val="0"/>
              </a:spcBef>
              <a:spcAft>
                <a:spcPts val="0"/>
              </a:spcAft>
              <a:buNone/>
            </a:pPr>
            <a:endParaRPr dirty="0">
              <a:solidFill>
                <a:srgbClr val="626A19"/>
              </a:solidFill>
            </a:endParaRPr>
          </a:p>
          <a:p>
            <a:pPr marL="0" lvl="0" indent="0" algn="l" rtl="0">
              <a:spcBef>
                <a:spcPts val="0"/>
              </a:spcBef>
              <a:spcAft>
                <a:spcPts val="0"/>
              </a:spcAft>
              <a:buClr>
                <a:schemeClr val="dk1"/>
              </a:buClr>
              <a:buSzPts val="1100"/>
              <a:buFont typeface="Arial"/>
              <a:buNone/>
            </a:pPr>
            <a:r>
              <a:rPr lang="es-ES" dirty="0">
                <a:solidFill>
                  <a:srgbClr val="626A19"/>
                </a:solidFill>
              </a:rPr>
              <a:t>Unidos al cuerpo (grupo de creyentes) por el Espíritu Santo.</a:t>
            </a:r>
          </a:p>
        </p:txBody>
      </p:sp>
      <p:sp>
        <p:nvSpPr>
          <p:cNvPr id="152" name="Google Shape;152;p17"/>
          <p:cNvSpPr/>
          <p:nvPr/>
        </p:nvSpPr>
        <p:spPr>
          <a:xfrm>
            <a:off x="2810725" y="927649"/>
            <a:ext cx="2409052" cy="5627655"/>
          </a:xfrm>
          <a:prstGeom prst="homePlate">
            <a:avLst>
              <a:gd name="adj" fmla="val 50000"/>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b="1" dirty="0">
                <a:solidFill>
                  <a:srgbClr val="274E13"/>
                </a:solidFill>
              </a:rPr>
              <a:t>La relación </a:t>
            </a:r>
            <a:endParaRPr b="1" dirty="0">
              <a:solidFill>
                <a:srgbClr val="274E13"/>
              </a:solidFill>
            </a:endParaRPr>
          </a:p>
          <a:p>
            <a:pPr marL="0" lvl="0" indent="0" algn="l" rtl="0">
              <a:spcBef>
                <a:spcPts val="0"/>
              </a:spcBef>
              <a:spcAft>
                <a:spcPts val="0"/>
              </a:spcAft>
              <a:buNone/>
            </a:pPr>
            <a:r>
              <a:rPr lang="es-ES" b="1" dirty="0">
                <a:solidFill>
                  <a:srgbClr val="274E13"/>
                </a:solidFill>
              </a:rPr>
              <a:t>de Cristo con</a:t>
            </a:r>
            <a:endParaRPr b="1" dirty="0">
              <a:solidFill>
                <a:srgbClr val="274E13"/>
              </a:solidFill>
            </a:endParaRPr>
          </a:p>
          <a:p>
            <a:pPr marL="0" lvl="0" indent="0" algn="l" rtl="0">
              <a:spcBef>
                <a:spcPts val="0"/>
              </a:spcBef>
              <a:spcAft>
                <a:spcPts val="0"/>
              </a:spcAft>
              <a:buNone/>
            </a:pPr>
            <a:r>
              <a:rPr lang="es-ES" b="1" dirty="0">
                <a:solidFill>
                  <a:srgbClr val="274E13"/>
                </a:solidFill>
              </a:rPr>
              <a:t>la Iglesia es especial; </a:t>
            </a:r>
            <a:endParaRPr b="1" dirty="0">
              <a:solidFill>
                <a:srgbClr val="274E13"/>
              </a:solidFill>
            </a:endParaRPr>
          </a:p>
          <a:p>
            <a:pPr marL="0" lvl="0" indent="0" algn="l" rtl="0">
              <a:spcBef>
                <a:spcPts val="0"/>
              </a:spcBef>
              <a:spcAft>
                <a:spcPts val="0"/>
              </a:spcAft>
              <a:buNone/>
            </a:pPr>
            <a:r>
              <a:rPr lang="es-ES" b="1" dirty="0">
                <a:solidFill>
                  <a:schemeClr val="dk2"/>
                </a:solidFill>
              </a:rPr>
              <a:t>“son uno”</a:t>
            </a:r>
            <a:r>
              <a:rPr lang="es-ES" dirty="0">
                <a:solidFill>
                  <a:schemeClr val="dk2"/>
                </a:solidFill>
              </a:rPr>
              <a:t> </a:t>
            </a:r>
            <a:endParaRPr dirty="0">
              <a:solidFill>
                <a:schemeClr val="dk2"/>
              </a:solidFill>
            </a:endParaRPr>
          </a:p>
          <a:p>
            <a:pPr marL="0" lvl="0" indent="0" algn="l" rtl="0">
              <a:spcBef>
                <a:spcPts val="0"/>
              </a:spcBef>
              <a:spcAft>
                <a:spcPts val="0"/>
              </a:spcAft>
              <a:buNone/>
            </a:pPr>
            <a:r>
              <a:rPr lang="es-ES" dirty="0">
                <a:solidFill>
                  <a:srgbClr val="626A19"/>
                </a:solidFill>
              </a:rPr>
              <a:t>esta unidad se hace a través del Espíritu Santo que </a:t>
            </a:r>
            <a:r>
              <a:rPr lang="es-ES" b="1" dirty="0">
                <a:solidFill>
                  <a:srgbClr val="626A19"/>
                </a:solidFill>
              </a:rPr>
              <a:t>provee la gracia </a:t>
            </a:r>
            <a:r>
              <a:rPr lang="es-ES" dirty="0">
                <a:solidFill>
                  <a:srgbClr val="626A19"/>
                </a:solidFill>
              </a:rPr>
              <a:t>para que los creyentes sean unidos en Cristo; </a:t>
            </a:r>
            <a:endParaRPr dirty="0">
              <a:solidFill>
                <a:srgbClr val="626A19"/>
              </a:solidFill>
            </a:endParaRPr>
          </a:p>
          <a:p>
            <a:pPr marL="0" lvl="0" indent="0" algn="l" rtl="0">
              <a:spcBef>
                <a:spcPts val="0"/>
              </a:spcBef>
              <a:spcAft>
                <a:spcPts val="0"/>
              </a:spcAft>
              <a:buNone/>
            </a:pPr>
            <a:endParaRPr dirty="0">
              <a:solidFill>
                <a:srgbClr val="626A19"/>
              </a:solidFill>
            </a:endParaRPr>
          </a:p>
        </p:txBody>
      </p:sp>
      <p:sp>
        <p:nvSpPr>
          <p:cNvPr id="153" name="Google Shape;153;p17"/>
          <p:cNvSpPr/>
          <p:nvPr/>
        </p:nvSpPr>
        <p:spPr>
          <a:xfrm>
            <a:off x="5219777" y="927649"/>
            <a:ext cx="2201100" cy="5627655"/>
          </a:xfrm>
          <a:prstGeom prst="homePlate">
            <a:avLst>
              <a:gd name="adj" fmla="val 51369"/>
            </a:avLst>
          </a:prstGeom>
          <a:solidFill>
            <a:srgbClr val="FFE599"/>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b="1" dirty="0">
                <a:solidFill>
                  <a:srgbClr val="274E13"/>
                </a:solidFill>
              </a:rPr>
              <a:t>La iglesia constituye </a:t>
            </a:r>
            <a:endParaRPr b="1" dirty="0">
              <a:solidFill>
                <a:srgbClr val="274E13"/>
              </a:solidFill>
            </a:endParaRPr>
          </a:p>
          <a:p>
            <a:pPr marL="0" lvl="0" indent="0" algn="l" rtl="0">
              <a:spcBef>
                <a:spcPts val="0"/>
              </a:spcBef>
              <a:spcAft>
                <a:spcPts val="0"/>
              </a:spcAft>
              <a:buNone/>
            </a:pPr>
            <a:r>
              <a:rPr lang="es-ES" b="1" dirty="0">
                <a:solidFill>
                  <a:srgbClr val="274E13"/>
                </a:solidFill>
              </a:rPr>
              <a:t>el puente </a:t>
            </a:r>
            <a:endParaRPr b="1" dirty="0">
              <a:solidFill>
                <a:srgbClr val="274E13"/>
              </a:solidFill>
            </a:endParaRPr>
          </a:p>
          <a:p>
            <a:pPr marL="0" lvl="0" indent="0" algn="l" rtl="0">
              <a:spcBef>
                <a:spcPts val="0"/>
              </a:spcBef>
              <a:spcAft>
                <a:spcPts val="0"/>
              </a:spcAft>
              <a:buNone/>
            </a:pPr>
            <a:r>
              <a:rPr lang="es-ES" dirty="0">
                <a:solidFill>
                  <a:srgbClr val="626A19"/>
                </a:solidFill>
              </a:rPr>
              <a:t>para que los perdidos reconozcan que el Hijo del Hombre, vino, murió y resucitó por amor a los pecadores; </a:t>
            </a:r>
            <a:endParaRPr dirty="0">
              <a:solidFill>
                <a:srgbClr val="626A19"/>
              </a:solidFill>
            </a:endParaRPr>
          </a:p>
          <a:p>
            <a:pPr marL="0" lvl="0" indent="0" algn="l" rtl="0">
              <a:spcBef>
                <a:spcPts val="0"/>
              </a:spcBef>
              <a:spcAft>
                <a:spcPts val="0"/>
              </a:spcAft>
              <a:buNone/>
            </a:pPr>
            <a:r>
              <a:rPr lang="es-ES" dirty="0">
                <a:solidFill>
                  <a:srgbClr val="626A19"/>
                </a:solidFill>
              </a:rPr>
              <a:t>.</a:t>
            </a:r>
            <a:endParaRPr dirty="0">
              <a:solidFill>
                <a:srgbClr val="626A19"/>
              </a:solidFill>
            </a:endParaRPr>
          </a:p>
        </p:txBody>
      </p:sp>
      <p:sp>
        <p:nvSpPr>
          <p:cNvPr id="154" name="Google Shape;154;p17"/>
          <p:cNvSpPr/>
          <p:nvPr/>
        </p:nvSpPr>
        <p:spPr>
          <a:xfrm>
            <a:off x="7473885" y="927647"/>
            <a:ext cx="2089225" cy="5627655"/>
          </a:xfrm>
          <a:prstGeom prst="homePlate">
            <a:avLst>
              <a:gd name="adj" fmla="val 50000"/>
            </a:avLst>
          </a:prstGeom>
          <a:solidFill>
            <a:srgbClr val="FFD96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b="1" dirty="0">
                <a:solidFill>
                  <a:schemeClr val="dk2"/>
                </a:solidFill>
              </a:rPr>
              <a:t>La iglesia necesita del ministerio del Espíritu Santo</a:t>
            </a:r>
            <a:endParaRPr b="1" dirty="0">
              <a:solidFill>
                <a:schemeClr val="dk2"/>
              </a:solidFill>
            </a:endParaRPr>
          </a:p>
          <a:p>
            <a:pPr marL="0" lvl="0" indent="0" algn="l" rtl="0">
              <a:spcBef>
                <a:spcPts val="0"/>
              </a:spcBef>
              <a:spcAft>
                <a:spcPts val="0"/>
              </a:spcAft>
              <a:buNone/>
            </a:pPr>
            <a:endParaRPr dirty="0">
              <a:solidFill>
                <a:srgbClr val="626A19"/>
              </a:solidFill>
            </a:endParaRPr>
          </a:p>
          <a:p>
            <a:pPr marL="0" lvl="0" indent="0" algn="l" rtl="0">
              <a:spcBef>
                <a:spcPts val="0"/>
              </a:spcBef>
              <a:spcAft>
                <a:spcPts val="0"/>
              </a:spcAft>
              <a:buNone/>
            </a:pPr>
            <a:r>
              <a:rPr lang="es-ES" dirty="0">
                <a:solidFill>
                  <a:srgbClr val="626A19"/>
                </a:solidFill>
              </a:rPr>
              <a:t>Él, prepara, capacita y envía al creyente a dar buenas nuevas de salvación </a:t>
            </a:r>
            <a:endParaRPr dirty="0">
              <a:solidFill>
                <a:srgbClr val="626A19"/>
              </a:solidFill>
            </a:endParaRPr>
          </a:p>
        </p:txBody>
      </p:sp>
      <p:sp>
        <p:nvSpPr>
          <p:cNvPr id="155" name="Google Shape;155;p17"/>
          <p:cNvSpPr/>
          <p:nvPr/>
        </p:nvSpPr>
        <p:spPr>
          <a:xfrm>
            <a:off x="9653435" y="927649"/>
            <a:ext cx="2366286" cy="5627653"/>
          </a:xfrm>
          <a:prstGeom prst="homePlate">
            <a:avLst>
              <a:gd name="adj" fmla="val 50000"/>
            </a:avLst>
          </a:prstGeom>
          <a:solidFill>
            <a:srgbClr val="F1C23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b="1" dirty="0">
                <a:solidFill>
                  <a:schemeClr val="dk2"/>
                </a:solidFill>
              </a:rPr>
              <a:t>El Espíritu Santo </a:t>
            </a:r>
            <a:r>
              <a:rPr lang="es-ES" dirty="0">
                <a:solidFill>
                  <a:srgbClr val="626A19"/>
                </a:solidFill>
              </a:rPr>
              <a:t>en el pecador, le da convicción de su condición pecaminosa </a:t>
            </a:r>
            <a:endParaRPr dirty="0">
              <a:solidFill>
                <a:srgbClr val="626A19"/>
              </a:solidFill>
            </a:endParaRPr>
          </a:p>
          <a:p>
            <a:pPr marL="0" lvl="0" indent="0" algn="l" rtl="0">
              <a:spcBef>
                <a:spcPts val="0"/>
              </a:spcBef>
              <a:spcAft>
                <a:spcPts val="0"/>
              </a:spcAft>
              <a:buNone/>
            </a:pPr>
            <a:endParaRPr lang="es-ES" dirty="0">
              <a:solidFill>
                <a:srgbClr val="626A19"/>
              </a:solidFill>
            </a:endParaRPr>
          </a:p>
          <a:p>
            <a:pPr marL="0" lvl="0" indent="0" algn="l" rtl="0">
              <a:spcBef>
                <a:spcPts val="0"/>
              </a:spcBef>
              <a:spcAft>
                <a:spcPts val="0"/>
              </a:spcAft>
              <a:buNone/>
            </a:pPr>
            <a:r>
              <a:rPr lang="es-ES" dirty="0">
                <a:solidFill>
                  <a:srgbClr val="626A19"/>
                </a:solidFill>
              </a:rPr>
              <a:t>Le guía al arrepentimiento e imparte el nuevo nacimiento</a:t>
            </a:r>
            <a:endParaRPr dirty="0">
              <a:solidFill>
                <a:srgbClr val="626A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p:tgtEl>
                                          <p:spTgt spid="15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1000"/>
                                        <p:tgtEl>
                                          <p:spTgt spid="15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1000"/>
                                        <p:tgtEl>
                                          <p:spTgt spid="15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additive="base">
                                        <p:cTn id="22" dur="1000"/>
                                        <p:tgtEl>
                                          <p:spTgt spid="15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1000"/>
                                        <p:tgtEl>
                                          <p:spTgt spid="1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59"/>
        <p:cNvGrpSpPr/>
        <p:nvPr/>
      </p:nvGrpSpPr>
      <p:grpSpPr>
        <a:xfrm>
          <a:off x="0" y="0"/>
          <a:ext cx="0" cy="0"/>
          <a:chOff x="0" y="0"/>
          <a:chExt cx="0" cy="0"/>
        </a:xfrm>
      </p:grpSpPr>
      <p:sp>
        <p:nvSpPr>
          <p:cNvPr id="160" name="Google Shape;160;p18"/>
          <p:cNvSpPr txBox="1"/>
          <p:nvPr/>
        </p:nvSpPr>
        <p:spPr>
          <a:xfrm>
            <a:off x="620550" y="244873"/>
            <a:ext cx="10950900" cy="486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800" b="1">
                <a:solidFill>
                  <a:srgbClr val="FFFFFF"/>
                </a:solidFill>
                <a:latin typeface="Open Sans"/>
                <a:ea typeface="Open Sans"/>
                <a:cs typeface="Open Sans"/>
                <a:sym typeface="Open Sans"/>
              </a:rPr>
              <a:t>EL MINISTERIO DE LA IGLESIA </a:t>
            </a:r>
            <a:endParaRPr sz="2800" b="1">
              <a:solidFill>
                <a:srgbClr val="FFFFFF"/>
              </a:solidFill>
              <a:latin typeface="Open Sans"/>
              <a:ea typeface="Open Sans"/>
              <a:cs typeface="Open Sans"/>
              <a:sym typeface="Open Sans"/>
            </a:endParaRPr>
          </a:p>
        </p:txBody>
      </p:sp>
      <p:sp>
        <p:nvSpPr>
          <p:cNvPr id="161" name="Google Shape;161;p18"/>
          <p:cNvSpPr/>
          <p:nvPr/>
        </p:nvSpPr>
        <p:spPr>
          <a:xfrm>
            <a:off x="145775" y="689113"/>
            <a:ext cx="2989839" cy="2798364"/>
          </a:xfrm>
          <a:prstGeom prst="pentagon">
            <a:avLst>
              <a:gd name="hf" fmla="val 105146"/>
              <a:gd name="vf" fmla="val 110557"/>
            </a:avLst>
          </a:prstGeom>
          <a:solidFill>
            <a:schemeClr val="accent3"/>
          </a:solidFill>
          <a:ln w="9525" cap="flat" cmpd="sng">
            <a:solidFill>
              <a:schemeClr val="dk2"/>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ES" sz="1600" dirty="0">
                <a:solidFill>
                  <a:srgbClr val="274E13"/>
                </a:solidFill>
                <a:latin typeface="Open Sans"/>
                <a:ea typeface="Open Sans"/>
                <a:cs typeface="Open Sans"/>
                <a:sym typeface="Open Sans"/>
              </a:rPr>
              <a:t>La acción natural de la iglesia forma el carácter de sí misma y da como resultado lo que llamamos ministerio. </a:t>
            </a:r>
            <a:endParaRPr sz="1600" dirty="0">
              <a:solidFill>
                <a:srgbClr val="274E13"/>
              </a:solidFill>
              <a:latin typeface="Open Sans"/>
              <a:ea typeface="Open Sans"/>
              <a:cs typeface="Open Sans"/>
              <a:sym typeface="Open Sans"/>
            </a:endParaRPr>
          </a:p>
        </p:txBody>
      </p:sp>
      <p:sp>
        <p:nvSpPr>
          <p:cNvPr id="162" name="Google Shape;162;p18"/>
          <p:cNvSpPr/>
          <p:nvPr/>
        </p:nvSpPr>
        <p:spPr>
          <a:xfrm>
            <a:off x="3160240" y="675860"/>
            <a:ext cx="2877600" cy="2798364"/>
          </a:xfrm>
          <a:prstGeom prst="pentagon">
            <a:avLst>
              <a:gd name="hf" fmla="val 105146"/>
              <a:gd name="vf" fmla="val 110557"/>
            </a:avLst>
          </a:prstGeom>
          <a:solidFill>
            <a:schemeClr val="accent3"/>
          </a:solidFill>
          <a:ln w="9525" cap="flat" cmpd="sng">
            <a:solidFill>
              <a:schemeClr val="dk2"/>
            </a:solidFill>
            <a:prstDash val="solid"/>
            <a:round/>
            <a:headEnd type="none" w="sm" len="sm"/>
            <a:tailEnd type="none" w="sm" len="sm"/>
          </a:ln>
          <a:effectLst>
            <a:outerShdw blurRad="57150"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rgbClr val="274E13"/>
                </a:solidFill>
                <a:latin typeface="Open Sans"/>
                <a:ea typeface="Open Sans"/>
                <a:cs typeface="Open Sans"/>
                <a:sym typeface="Open Sans"/>
              </a:rPr>
              <a:t>Lo primero que la iglesia quiere hacer es servir a Dios. Permanecer unidos. </a:t>
            </a:r>
            <a:endParaRPr dirty="0">
              <a:solidFill>
                <a:srgbClr val="274E13"/>
              </a:solidFill>
              <a:latin typeface="Open Sans"/>
              <a:ea typeface="Open Sans"/>
              <a:cs typeface="Open Sans"/>
              <a:sym typeface="Open Sans"/>
            </a:endParaRPr>
          </a:p>
        </p:txBody>
      </p:sp>
      <p:sp>
        <p:nvSpPr>
          <p:cNvPr id="163" name="Google Shape;163;p18"/>
          <p:cNvSpPr/>
          <p:nvPr/>
        </p:nvSpPr>
        <p:spPr>
          <a:xfrm>
            <a:off x="6062467" y="675860"/>
            <a:ext cx="3084504" cy="2798363"/>
          </a:xfrm>
          <a:prstGeom prst="pentagon">
            <a:avLst>
              <a:gd name="hf" fmla="val 105146"/>
              <a:gd name="vf" fmla="val 110557"/>
            </a:avLst>
          </a:prstGeom>
          <a:solidFill>
            <a:schemeClr val="accent3"/>
          </a:solidFill>
          <a:ln w="9525" cap="flat" cmpd="sng">
            <a:solidFill>
              <a:schemeClr val="dk2"/>
            </a:solidFill>
            <a:prstDash val="solid"/>
            <a:round/>
            <a:headEnd type="none" w="sm" len="sm"/>
            <a:tailEnd type="none" w="sm" len="sm"/>
          </a:ln>
          <a:effectLst>
            <a:outerShdw blurRad="57150"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sz="1700" dirty="0">
                <a:solidFill>
                  <a:srgbClr val="274E13"/>
                </a:solidFill>
                <a:latin typeface="Open Sans"/>
                <a:ea typeface="Open Sans"/>
                <a:cs typeface="Open Sans"/>
                <a:sym typeface="Open Sans"/>
              </a:rPr>
              <a:t>El gozo de los redimidos los lleva expresar su gratitud y amor, fomentando el compañerismo entre si y Cristo</a:t>
            </a:r>
            <a:r>
              <a:rPr lang="es-ES" sz="1600" dirty="0">
                <a:solidFill>
                  <a:srgbClr val="274E13"/>
                </a:solidFill>
                <a:latin typeface="Open Sans"/>
                <a:ea typeface="Open Sans"/>
                <a:cs typeface="Open Sans"/>
                <a:sym typeface="Open Sans"/>
              </a:rPr>
              <a:t>.</a:t>
            </a:r>
            <a:endParaRPr sz="1600" dirty="0">
              <a:solidFill>
                <a:srgbClr val="274E13"/>
              </a:solidFill>
              <a:latin typeface="Open Sans"/>
              <a:ea typeface="Open Sans"/>
              <a:cs typeface="Open Sans"/>
              <a:sym typeface="Open Sans"/>
            </a:endParaRPr>
          </a:p>
        </p:txBody>
      </p:sp>
      <p:sp>
        <p:nvSpPr>
          <p:cNvPr id="164" name="Google Shape;164;p18"/>
          <p:cNvSpPr/>
          <p:nvPr/>
        </p:nvSpPr>
        <p:spPr>
          <a:xfrm>
            <a:off x="9146971" y="675860"/>
            <a:ext cx="2877600" cy="2798365"/>
          </a:xfrm>
          <a:prstGeom prst="pentagon">
            <a:avLst>
              <a:gd name="hf" fmla="val 105146"/>
              <a:gd name="vf" fmla="val 110557"/>
            </a:avLst>
          </a:prstGeom>
          <a:solidFill>
            <a:schemeClr val="accent3"/>
          </a:solidFill>
          <a:ln w="9525" cap="flat" cmpd="sng">
            <a:solidFill>
              <a:schemeClr val="dk2"/>
            </a:solidFill>
            <a:prstDash val="solid"/>
            <a:round/>
            <a:headEnd type="none" w="sm" len="sm"/>
            <a:tailEnd type="none" w="sm" len="sm"/>
          </a:ln>
          <a:effectLst>
            <a:outerShdw blurRad="57150"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rgbClr val="274E13"/>
                </a:solidFill>
                <a:latin typeface="Open Sans"/>
                <a:ea typeface="Open Sans"/>
                <a:cs typeface="Open Sans"/>
                <a:sym typeface="Open Sans"/>
              </a:rPr>
              <a:t> </a:t>
            </a:r>
            <a:r>
              <a:rPr lang="es-ES" sz="1700" dirty="0">
                <a:solidFill>
                  <a:srgbClr val="274E13"/>
                </a:solidFill>
                <a:latin typeface="Open Sans"/>
                <a:ea typeface="Open Sans"/>
                <a:cs typeface="Open Sans"/>
                <a:sym typeface="Open Sans"/>
              </a:rPr>
              <a:t>“ministerio” es servicio. La acción de servir o hacer un servicio alguien es “ministrar o acto de ministración”. </a:t>
            </a:r>
            <a:endParaRPr sz="1700" dirty="0">
              <a:solidFill>
                <a:srgbClr val="274E13"/>
              </a:solidFill>
              <a:latin typeface="Open Sans"/>
              <a:ea typeface="Open Sans"/>
              <a:cs typeface="Open Sans"/>
              <a:sym typeface="Open Sans"/>
            </a:endParaRPr>
          </a:p>
        </p:txBody>
      </p:sp>
      <p:sp>
        <p:nvSpPr>
          <p:cNvPr id="165" name="Google Shape;165;p18"/>
          <p:cNvSpPr/>
          <p:nvPr/>
        </p:nvSpPr>
        <p:spPr>
          <a:xfrm>
            <a:off x="418225" y="4275425"/>
            <a:ext cx="2877600" cy="1303740"/>
          </a:xfrm>
          <a:prstGeom prst="horizontalScroll">
            <a:avLst>
              <a:gd name="adj" fmla="val 125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b="1" dirty="0">
              <a:solidFill>
                <a:srgbClr val="274E1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s-ES" dirty="0">
                <a:solidFill>
                  <a:srgbClr val="274E13"/>
                </a:solidFill>
              </a:rPr>
              <a:t>Generalmente el ministerio de la iglesia se divide así:</a:t>
            </a:r>
            <a:endParaRPr b="1" dirty="0">
              <a:solidFill>
                <a:srgbClr val="274E13"/>
              </a:solidFill>
              <a:latin typeface="Open Sans"/>
              <a:ea typeface="Open Sans"/>
              <a:cs typeface="Open Sans"/>
              <a:sym typeface="Open Sans"/>
            </a:endParaRPr>
          </a:p>
        </p:txBody>
      </p:sp>
      <p:sp>
        <p:nvSpPr>
          <p:cNvPr id="166" name="Google Shape;166;p18"/>
          <p:cNvSpPr/>
          <p:nvPr/>
        </p:nvSpPr>
        <p:spPr>
          <a:xfrm>
            <a:off x="4192134" y="3657120"/>
            <a:ext cx="2877600" cy="3007152"/>
          </a:xfrm>
          <a:prstGeom prst="star6">
            <a:avLst>
              <a:gd name="adj" fmla="val 28868"/>
              <a:gd name="hf" fmla="val 115470"/>
            </a:avLst>
          </a:prstGeom>
          <a:solidFill>
            <a:srgbClr val="FFD966"/>
          </a:solidFill>
          <a:ln w="9525" cap="flat" cmpd="sng">
            <a:solidFill>
              <a:schemeClr val="dk2"/>
            </a:solidFill>
            <a:prstDash val="solid"/>
            <a:round/>
            <a:headEnd type="none" w="sm" len="sm"/>
            <a:tailEnd type="none" w="sm" len="sm"/>
          </a:ln>
          <a:effectLst>
            <a:outerShdw blurRad="27146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ES" b="1" dirty="0">
                <a:solidFill>
                  <a:srgbClr val="626A19"/>
                </a:solidFill>
              </a:rPr>
              <a:t>Ministerio con sus propios miembros; ministrando los unos a los otros.</a:t>
            </a:r>
            <a:endParaRPr b="1" dirty="0">
              <a:solidFill>
                <a:srgbClr val="626A19"/>
              </a:solidFill>
            </a:endParaRPr>
          </a:p>
        </p:txBody>
      </p:sp>
      <p:sp>
        <p:nvSpPr>
          <p:cNvPr id="167" name="Google Shape;167;p18"/>
          <p:cNvSpPr/>
          <p:nvPr/>
        </p:nvSpPr>
        <p:spPr>
          <a:xfrm>
            <a:off x="7966043" y="3774720"/>
            <a:ext cx="2962500" cy="2889552"/>
          </a:xfrm>
          <a:prstGeom prst="star6">
            <a:avLst>
              <a:gd name="adj" fmla="val 28868"/>
              <a:gd name="hf" fmla="val 115470"/>
            </a:avLst>
          </a:prstGeom>
          <a:solidFill>
            <a:srgbClr val="FFD966"/>
          </a:solidFill>
          <a:ln w="9525" cap="flat" cmpd="sng">
            <a:solidFill>
              <a:schemeClr val="dk2"/>
            </a:solidFill>
            <a:prstDash val="solid"/>
            <a:round/>
            <a:headEnd type="none" w="sm" len="sm"/>
            <a:tailEnd type="none" w="sm" len="sm"/>
          </a:ln>
          <a:effectLst>
            <a:outerShdw blurRad="357188"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626A19"/>
                </a:solidFill>
              </a:rPr>
              <a:t> </a:t>
            </a:r>
            <a:endParaRPr b="1" dirty="0">
              <a:solidFill>
                <a:srgbClr val="626A19"/>
              </a:solidFill>
            </a:endParaRPr>
          </a:p>
          <a:p>
            <a:pPr marL="0" lvl="0" indent="0" algn="ctr" rtl="0">
              <a:spcBef>
                <a:spcPts val="0"/>
              </a:spcBef>
              <a:spcAft>
                <a:spcPts val="0"/>
              </a:spcAft>
              <a:buNone/>
            </a:pPr>
            <a:endParaRPr b="1" dirty="0">
              <a:solidFill>
                <a:srgbClr val="626A19"/>
              </a:solidFill>
            </a:endParaRPr>
          </a:p>
          <a:p>
            <a:pPr marL="0" lvl="0" indent="0" algn="ctr" rtl="0">
              <a:spcBef>
                <a:spcPts val="0"/>
              </a:spcBef>
              <a:spcAft>
                <a:spcPts val="0"/>
              </a:spcAft>
              <a:buNone/>
            </a:pPr>
            <a:r>
              <a:rPr lang="es-ES" b="1" dirty="0">
                <a:solidFill>
                  <a:srgbClr val="626A19"/>
                </a:solidFill>
              </a:rPr>
              <a:t>Ministerio con el mundo de inconversos; </a:t>
            </a:r>
            <a:endParaRPr b="1" dirty="0">
              <a:solidFill>
                <a:srgbClr val="626A19"/>
              </a:solidFill>
            </a:endParaRPr>
          </a:p>
          <a:p>
            <a:pPr marL="0" lvl="0" indent="0" algn="ctr" rtl="0">
              <a:spcBef>
                <a:spcPts val="0"/>
              </a:spcBef>
              <a:spcAft>
                <a:spcPts val="0"/>
              </a:spcAft>
              <a:buNone/>
            </a:pPr>
            <a:r>
              <a:rPr lang="es-ES" b="1" dirty="0">
                <a:solidFill>
                  <a:srgbClr val="626A19"/>
                </a:solidFill>
              </a:rPr>
              <a:t>ministrando al mundo.</a:t>
            </a:r>
            <a:endParaRPr b="1" dirty="0">
              <a:solidFill>
                <a:srgbClr val="626A19"/>
              </a:solidFill>
            </a:endParaRPr>
          </a:p>
          <a:p>
            <a:pPr marL="0" lvl="0" indent="0" algn="l" rtl="0">
              <a:spcBef>
                <a:spcPts val="0"/>
              </a:spcBef>
              <a:spcAft>
                <a:spcPts val="0"/>
              </a:spcAft>
              <a:buNone/>
            </a:pPr>
            <a:endParaRPr b="1" dirty="0">
              <a:solidFill>
                <a:srgbClr val="626A19"/>
              </a:solidFill>
            </a:endParaRPr>
          </a:p>
          <a:p>
            <a:pPr marL="0" lvl="0" indent="0" algn="l" rtl="0">
              <a:spcBef>
                <a:spcPts val="0"/>
              </a:spcBef>
              <a:spcAft>
                <a:spcPts val="0"/>
              </a:spcAft>
              <a:buNone/>
            </a:pPr>
            <a:endParaRPr b="1" dirty="0">
              <a:solidFill>
                <a:srgbClr val="626A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0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base">
                                        <p:cTn id="12" dur="1000"/>
                                        <p:tgtEl>
                                          <p:spTgt spid="16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 calcmode="lin" valueType="num">
                                      <p:cBhvr additive="base">
                                        <p:cTn id="17" dur="1000"/>
                                        <p:tgtEl>
                                          <p:spTgt spid="16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1000"/>
                                        <p:tgtEl>
                                          <p:spTgt spid="16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1000"/>
                                        <p:tgtEl>
                                          <p:spTgt spid="16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479" y="341376"/>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411479" y="1352891"/>
            <a:ext cx="4736255" cy="3523910"/>
          </a:xfrm>
        </p:spPr>
        <p:txBody>
          <a:bodyPr anchor="t">
            <a:normAutofit lnSpcReduction="10000"/>
          </a:bodyPr>
          <a:lstStyle/>
          <a:p>
            <a:pPr marL="0" indent="0">
              <a:buNone/>
            </a:pPr>
            <a:r>
              <a:rPr lang="es-MX" sz="2400" b="1" dirty="0"/>
              <a:t>¿A qué vino Jesús?</a:t>
            </a:r>
          </a:p>
          <a:p>
            <a:pPr marL="0" indent="0">
              <a:buNone/>
            </a:pPr>
            <a:endParaRPr lang="es-MX" sz="2400" b="1" dirty="0"/>
          </a:p>
          <a:p>
            <a:r>
              <a:rPr lang="es-MX" sz="2400" dirty="0"/>
              <a:t>Mateo 20:28 </a:t>
            </a:r>
            <a:r>
              <a:rPr lang="es-MX" sz="2400" i="1" dirty="0"/>
              <a:t>como el Hijo del Hombre no vino para ser servido, sino para servir, y para dar su vida en rescate por muchos</a:t>
            </a:r>
            <a:r>
              <a:rPr lang="es-MX" sz="2400" dirty="0"/>
              <a:t>.</a:t>
            </a:r>
          </a:p>
          <a:p>
            <a:r>
              <a:rPr lang="es-MX" sz="2400" dirty="0"/>
              <a:t>Marcos 10:45 </a:t>
            </a:r>
            <a:r>
              <a:rPr lang="es-MX" sz="2400" i="1" dirty="0"/>
              <a:t>Porque el Hijo del Hombre no vino para ser servido, sino para servir, y para dar su vida en rescate por muchos.</a:t>
            </a:r>
          </a:p>
          <a:p>
            <a:pPr marL="0" indent="0">
              <a:buNone/>
            </a:pPr>
            <a:endParaRPr lang="es-MX"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5308053" y="13"/>
            <a:ext cx="6883948" cy="685798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308053" y="341375"/>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
        <p:nvSpPr>
          <p:cNvPr id="10" name="CuadroTexto 9">
            <a:extLst>
              <a:ext uri="{FF2B5EF4-FFF2-40B4-BE49-F238E27FC236}">
                <a16:creationId xmlns:a16="http://schemas.microsoft.com/office/drawing/2014/main" id="{91230B23-0E76-4804-8121-24CB5D680963}"/>
              </a:ext>
            </a:extLst>
          </p:cNvPr>
          <p:cNvSpPr txBox="1"/>
          <p:nvPr/>
        </p:nvSpPr>
        <p:spPr>
          <a:xfrm>
            <a:off x="630049" y="5356557"/>
            <a:ext cx="4736255" cy="830997"/>
          </a:xfrm>
          <a:prstGeom prst="rect">
            <a:avLst/>
          </a:prstGeom>
          <a:noFill/>
        </p:spPr>
        <p:txBody>
          <a:bodyPr wrap="square">
            <a:spAutoFit/>
          </a:bodyPr>
          <a:lstStyle/>
          <a:p>
            <a:r>
              <a:rPr lang="es-MX" sz="2400" b="1" dirty="0"/>
              <a:t>Jesús vino a servir, y para dar su vida en rescate por muchos.</a:t>
            </a:r>
            <a:endParaRPr lang="es-CO" sz="2400" b="1" dirty="0"/>
          </a:p>
        </p:txBody>
      </p:sp>
    </p:spTree>
    <p:extLst>
      <p:ext uri="{BB962C8B-B14F-4D97-AF65-F5344CB8AC3E}">
        <p14:creationId xmlns:p14="http://schemas.microsoft.com/office/powerpoint/2010/main" val="311354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479" y="341376"/>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411479" y="993129"/>
            <a:ext cx="4736255" cy="3523910"/>
          </a:xfrm>
        </p:spPr>
        <p:txBody>
          <a:bodyPr anchor="t">
            <a:noAutofit/>
          </a:bodyPr>
          <a:lstStyle/>
          <a:p>
            <a:pPr marL="0" indent="0">
              <a:buNone/>
            </a:pPr>
            <a:r>
              <a:rPr lang="es-MX" sz="2200" b="1" dirty="0"/>
              <a:t>¿Qué ejemplo nos anima a seguir?</a:t>
            </a:r>
          </a:p>
          <a:p>
            <a:pPr marL="0" indent="0">
              <a:buNone/>
            </a:pPr>
            <a:endParaRPr lang="es-MX" sz="2200" b="1" dirty="0"/>
          </a:p>
          <a:p>
            <a:r>
              <a:rPr lang="es-MX" sz="2200" dirty="0"/>
              <a:t>Juan 13:12-15 </a:t>
            </a:r>
            <a:r>
              <a:rPr lang="es-MX" sz="2200" i="1" dirty="0"/>
              <a:t> Después de lavarles los pies, se puso otra vez el manto, se sentó y preguntó: ¿Entienden lo que acabo de hacer?  Ustedes me llaman “Maestro” y “Señor” y tienen razón, porque es lo que soy. Y, dado que yo, su Señor y Maestro, les he lavado los pies, ustedes deben lavarse los pies unos a otros. Les di mi ejemplo para que lo sigan. Hagan lo mismo que yo he hecho con ustedes.</a:t>
            </a:r>
            <a:endParaRPr lang="es-MX" sz="22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5308053" y="13"/>
            <a:ext cx="6883948" cy="685798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308053" y="341375"/>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
        <p:nvSpPr>
          <p:cNvPr id="10" name="CuadroTexto 9">
            <a:extLst>
              <a:ext uri="{FF2B5EF4-FFF2-40B4-BE49-F238E27FC236}">
                <a16:creationId xmlns:a16="http://schemas.microsoft.com/office/drawing/2014/main" id="{91230B23-0E76-4804-8121-24CB5D680963}"/>
              </a:ext>
            </a:extLst>
          </p:cNvPr>
          <p:cNvSpPr txBox="1"/>
          <p:nvPr/>
        </p:nvSpPr>
        <p:spPr>
          <a:xfrm>
            <a:off x="630049" y="5356557"/>
            <a:ext cx="4736255" cy="461665"/>
          </a:xfrm>
          <a:prstGeom prst="rect">
            <a:avLst/>
          </a:prstGeom>
          <a:noFill/>
        </p:spPr>
        <p:txBody>
          <a:bodyPr wrap="square">
            <a:spAutoFit/>
          </a:bodyPr>
          <a:lstStyle/>
          <a:p>
            <a:r>
              <a:rPr lang="es-MX" sz="2400" b="1" dirty="0"/>
              <a:t>Jesús nos dio ejemplo para servir.</a:t>
            </a:r>
            <a:endParaRPr lang="es-CO" sz="2400" b="1" dirty="0"/>
          </a:p>
        </p:txBody>
      </p:sp>
    </p:spTree>
    <p:extLst>
      <p:ext uri="{BB962C8B-B14F-4D97-AF65-F5344CB8AC3E}">
        <p14:creationId xmlns:p14="http://schemas.microsoft.com/office/powerpoint/2010/main" val="179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firmar, frente, colgando, tabla&#10;&#10;Descripción generada automáticamente">
            <a:extLst>
              <a:ext uri="{FF2B5EF4-FFF2-40B4-BE49-F238E27FC236}">
                <a16:creationId xmlns:a16="http://schemas.microsoft.com/office/drawing/2014/main" id="{ADDC1FD7-6AEE-4008-89E1-1330392D63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80" r="10397" b="-2"/>
          <a:stretch/>
        </p:blipFill>
        <p:spPr>
          <a:xfrm>
            <a:off x="-305" y="-1"/>
            <a:ext cx="6423053" cy="6858001"/>
          </a:xfrm>
          <a:prstGeom prst="rect">
            <a:avLst/>
          </a:prstGeom>
        </p:spPr>
      </p:pic>
      <p:pic>
        <p:nvPicPr>
          <p:cNvPr id="11" name="Picture 1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1BC9DC9-91DE-4369-8484-505F6031DCE0}"/>
              </a:ext>
            </a:extLst>
          </p:cNvPr>
          <p:cNvSpPr txBox="1"/>
          <p:nvPr/>
        </p:nvSpPr>
        <p:spPr>
          <a:xfrm>
            <a:off x="6560515" y="944591"/>
            <a:ext cx="4800261" cy="16445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dirty="0" err="1"/>
              <a:t>Objetivo</a:t>
            </a:r>
            <a:r>
              <a:rPr lang="en-US" sz="2800" b="1" dirty="0"/>
              <a:t>: </a:t>
            </a:r>
            <a:r>
              <a:rPr lang="en-US" sz="2800" dirty="0" err="1"/>
              <a:t>Comprender</a:t>
            </a:r>
            <a:r>
              <a:rPr lang="en-US" sz="2800" dirty="0"/>
              <a:t> la </a:t>
            </a:r>
            <a:r>
              <a:rPr lang="en-US" sz="2800" dirty="0" err="1"/>
              <a:t>fundamentación</a:t>
            </a:r>
            <a:r>
              <a:rPr lang="en-US" sz="2800" dirty="0"/>
              <a:t> </a:t>
            </a:r>
            <a:r>
              <a:rPr lang="en-US" sz="2800" dirty="0" err="1"/>
              <a:t>bíblica</a:t>
            </a:r>
            <a:r>
              <a:rPr lang="en-US" sz="2800" dirty="0"/>
              <a:t> del </a:t>
            </a:r>
            <a:r>
              <a:rPr lang="en-US" sz="2800" dirty="0" err="1"/>
              <a:t>Servicio</a:t>
            </a:r>
            <a:r>
              <a:rPr lang="en-US" sz="2800" dirty="0"/>
              <a:t> a Dios.</a:t>
            </a:r>
          </a:p>
        </p:txBody>
      </p:sp>
      <p:sp>
        <p:nvSpPr>
          <p:cNvPr id="3" name="CuadroTexto 2">
            <a:extLst>
              <a:ext uri="{FF2B5EF4-FFF2-40B4-BE49-F238E27FC236}">
                <a16:creationId xmlns:a16="http://schemas.microsoft.com/office/drawing/2014/main" id="{A379B341-E755-4914-9363-77A7A8BA875B}"/>
              </a:ext>
            </a:extLst>
          </p:cNvPr>
          <p:cNvSpPr txBox="1"/>
          <p:nvPr/>
        </p:nvSpPr>
        <p:spPr>
          <a:xfrm>
            <a:off x="6560515" y="3190376"/>
            <a:ext cx="5339937" cy="3539430"/>
          </a:xfrm>
          <a:prstGeom prst="rect">
            <a:avLst/>
          </a:prstGeom>
          <a:noFill/>
        </p:spPr>
        <p:txBody>
          <a:bodyPr wrap="square" rtlCol="0">
            <a:spAutoFit/>
          </a:bodyPr>
          <a:lstStyle/>
          <a:p>
            <a:r>
              <a:rPr lang="es-MX" sz="2800" dirty="0"/>
              <a:t>“</a:t>
            </a:r>
            <a:r>
              <a:rPr lang="es-MX" sz="2800" i="1" dirty="0"/>
              <a:t>Y todo lo que hagáis, hacedlo de corazón, como para</a:t>
            </a:r>
          </a:p>
          <a:p>
            <a:r>
              <a:rPr lang="es-MX" sz="2800" i="1" dirty="0"/>
              <a:t>el Señor y no para los hombres; sabiendo que del Señor</a:t>
            </a:r>
          </a:p>
          <a:p>
            <a:r>
              <a:rPr lang="es-MX" sz="2800" i="1" dirty="0"/>
              <a:t>recibiréis la recompensa de la herencia, porque a Cristo</a:t>
            </a:r>
          </a:p>
          <a:p>
            <a:r>
              <a:rPr lang="es-MX" sz="2800" i="1" dirty="0"/>
              <a:t>el Señor servís</a:t>
            </a:r>
            <a:r>
              <a:rPr lang="es-MX" sz="2800" dirty="0"/>
              <a:t>.”</a:t>
            </a:r>
          </a:p>
          <a:p>
            <a:r>
              <a:rPr lang="es-MX" sz="2800" dirty="0"/>
              <a:t>Col 3:23-24</a:t>
            </a:r>
            <a:endParaRPr lang="es-CO" sz="2800" dirty="0"/>
          </a:p>
        </p:txBody>
      </p:sp>
    </p:spTree>
    <p:extLst>
      <p:ext uri="{BB962C8B-B14F-4D97-AF65-F5344CB8AC3E}">
        <p14:creationId xmlns:p14="http://schemas.microsoft.com/office/powerpoint/2010/main" val="137253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479" y="341376"/>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411479" y="993129"/>
            <a:ext cx="4736255" cy="3523910"/>
          </a:xfrm>
        </p:spPr>
        <p:txBody>
          <a:bodyPr anchor="t">
            <a:noAutofit/>
          </a:bodyPr>
          <a:lstStyle/>
          <a:p>
            <a:pPr marL="0" indent="0">
              <a:buNone/>
            </a:pPr>
            <a:r>
              <a:rPr lang="es-MX" sz="2400" b="1" dirty="0"/>
              <a:t>¿Qué recomienda Pablo a la iglesia?</a:t>
            </a:r>
          </a:p>
          <a:p>
            <a:pPr marL="0" indent="0">
              <a:buNone/>
            </a:pPr>
            <a:endParaRPr lang="es-MX" sz="2400" b="1" dirty="0"/>
          </a:p>
          <a:p>
            <a:r>
              <a:rPr lang="es-MX" sz="2400" dirty="0"/>
              <a:t>1 corintios 4:1 </a:t>
            </a:r>
            <a:r>
              <a:rPr lang="es-MX" sz="2400" i="1" dirty="0"/>
              <a:t>Así, pues, téngannos los hombres por servidores de Cristo, y administradores de los misterios de Dios.</a:t>
            </a:r>
            <a:endParaRPr lang="es-MX"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5308053" y="13"/>
            <a:ext cx="6883948" cy="685798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308053" y="341375"/>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
        <p:nvSpPr>
          <p:cNvPr id="10" name="CuadroTexto 9">
            <a:extLst>
              <a:ext uri="{FF2B5EF4-FFF2-40B4-BE49-F238E27FC236}">
                <a16:creationId xmlns:a16="http://schemas.microsoft.com/office/drawing/2014/main" id="{91230B23-0E76-4804-8121-24CB5D680963}"/>
              </a:ext>
            </a:extLst>
          </p:cNvPr>
          <p:cNvSpPr txBox="1"/>
          <p:nvPr/>
        </p:nvSpPr>
        <p:spPr>
          <a:xfrm>
            <a:off x="630049" y="5356557"/>
            <a:ext cx="4736255" cy="830997"/>
          </a:xfrm>
          <a:prstGeom prst="rect">
            <a:avLst/>
          </a:prstGeom>
          <a:noFill/>
        </p:spPr>
        <p:txBody>
          <a:bodyPr wrap="square">
            <a:spAutoFit/>
          </a:bodyPr>
          <a:lstStyle/>
          <a:p>
            <a:r>
              <a:rPr lang="es-MX" sz="2400" b="1" dirty="0"/>
              <a:t>Ser servidores de Cristo y administradores de Dios</a:t>
            </a:r>
            <a:endParaRPr lang="es-CO" sz="2400" b="1" dirty="0"/>
          </a:p>
        </p:txBody>
      </p:sp>
    </p:spTree>
    <p:extLst>
      <p:ext uri="{BB962C8B-B14F-4D97-AF65-F5344CB8AC3E}">
        <p14:creationId xmlns:p14="http://schemas.microsoft.com/office/powerpoint/2010/main" val="7538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469" y="147084"/>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381643" y="733218"/>
            <a:ext cx="6087794" cy="5784294"/>
          </a:xfrm>
        </p:spPr>
        <p:txBody>
          <a:bodyPr anchor="t">
            <a:noAutofit/>
          </a:bodyPr>
          <a:lstStyle/>
          <a:p>
            <a:r>
              <a:rPr lang="es-MX" sz="2300" dirty="0"/>
              <a:t>Jesús fue a las calles, los caminos; recorrió las aldeas, pueblos, regiones judías y gentiles. </a:t>
            </a:r>
          </a:p>
          <a:p>
            <a:r>
              <a:rPr lang="es-MX" sz="2300" dirty="0"/>
              <a:t>Predicó a los ricos, pobres, leprosos, publicanos, los enfermos.</a:t>
            </a:r>
          </a:p>
          <a:p>
            <a:r>
              <a:rPr lang="es-MX" sz="2300" dirty="0"/>
              <a:t>Sanó a muchos de enfermedades físicas.</a:t>
            </a:r>
          </a:p>
          <a:p>
            <a:r>
              <a:rPr lang="es-MX" sz="2300" dirty="0"/>
              <a:t>Hizo milagros creativos a los ciegos, cojos, mudos, sordos.</a:t>
            </a:r>
          </a:p>
          <a:p>
            <a:r>
              <a:rPr lang="es-MX" sz="2300" dirty="0"/>
              <a:t>Levantó muertos y liberó a cautivos y endemoniados. </a:t>
            </a:r>
          </a:p>
          <a:p>
            <a:r>
              <a:rPr lang="es-MX" sz="2300" dirty="0"/>
              <a:t>Le devolvió su dignidad como personas delante de Dios y ayudó a recuperar el respeto por sí mismo a todo el que en El cree.</a:t>
            </a:r>
          </a:p>
          <a:p>
            <a:r>
              <a:rPr lang="es-MX" sz="2300" dirty="0"/>
              <a:t>Extendió su misericordia a los gentiles.  </a:t>
            </a:r>
          </a:p>
          <a:p>
            <a:r>
              <a:rPr lang="es-MX" sz="2300" dirty="0"/>
              <a:t>Servía a los demás incansablemente, pero continúo dándose a sí mismo y lo hizo hasta llegar a la cruz.</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6385809" y="1073706"/>
            <a:ext cx="5806191" cy="578429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293063" y="133776"/>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Tree>
    <p:extLst>
      <p:ext uri="{BB962C8B-B14F-4D97-AF65-F5344CB8AC3E}">
        <p14:creationId xmlns:p14="http://schemas.microsoft.com/office/powerpoint/2010/main" val="295195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449" y="422450"/>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298015" y="1242884"/>
            <a:ext cx="6087794" cy="4828133"/>
          </a:xfrm>
        </p:spPr>
        <p:txBody>
          <a:bodyPr anchor="t">
            <a:noAutofit/>
          </a:bodyPr>
          <a:lstStyle/>
          <a:p>
            <a:pPr>
              <a:spcAft>
                <a:spcPts val="1200"/>
              </a:spcAft>
            </a:pPr>
            <a:r>
              <a:rPr lang="es-MX" dirty="0"/>
              <a:t>Jesús delegó en sus discípulos el Ministerio de Siervo, y les mostró el camino a la grandeza en el Reino de Dios.</a:t>
            </a:r>
          </a:p>
          <a:p>
            <a:pPr>
              <a:spcAft>
                <a:spcPts val="1200"/>
              </a:spcAft>
            </a:pPr>
            <a:r>
              <a:rPr lang="es-MX" dirty="0"/>
              <a:t>Mr. 9:35 “</a:t>
            </a:r>
            <a:r>
              <a:rPr lang="es-MX" i="1" dirty="0"/>
              <a:t>si alguno quiere ser el primero, será el postrero de todos y el servidor de todos</a:t>
            </a:r>
            <a:r>
              <a:rPr lang="es-MX" dirty="0"/>
              <a:t>”.</a:t>
            </a:r>
          </a:p>
          <a:p>
            <a:pPr>
              <a:spcAft>
                <a:spcPts val="1200"/>
              </a:spcAft>
            </a:pPr>
            <a:r>
              <a:rPr lang="es-MX" dirty="0"/>
              <a:t>Mr. 10:43 “</a:t>
            </a:r>
            <a:r>
              <a:rPr lang="es-MX" i="1" dirty="0"/>
              <a:t>el que quiera hacerse grande entre vosotros será vuestro servidor</a:t>
            </a:r>
            <a:r>
              <a:rPr lang="es-MX" dirty="0"/>
              <a:t>”.</a:t>
            </a:r>
          </a:p>
          <a:p>
            <a:pPr>
              <a:spcAft>
                <a:spcPts val="1200"/>
              </a:spcAft>
            </a:pPr>
            <a:endParaRPr lang="es-MX" dirty="0"/>
          </a:p>
          <a:p>
            <a:pPr>
              <a:spcAft>
                <a:spcPts val="1200"/>
              </a:spcAft>
            </a:pPr>
            <a:endParaRPr lang="es-MX"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6385809" y="1073706"/>
            <a:ext cx="5806191" cy="578429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233103" y="413656"/>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Tree>
    <p:extLst>
      <p:ext uri="{BB962C8B-B14F-4D97-AF65-F5344CB8AC3E}">
        <p14:creationId xmlns:p14="http://schemas.microsoft.com/office/powerpoint/2010/main" val="89429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449" y="422450"/>
            <a:ext cx="5173396" cy="531759"/>
          </a:xfrm>
        </p:spPr>
        <p:txBody>
          <a:bodyPr anchor="b">
            <a:normAutofit fontScale="90000"/>
          </a:bodyPr>
          <a:lstStyle/>
          <a:p>
            <a:r>
              <a:rPr lang="es-MX" sz="3200" b="1" dirty="0">
                <a:latin typeface="+mn-lt"/>
              </a:rPr>
              <a:t>NUESTRO MODELO A IMITAR:</a:t>
            </a:r>
            <a:endParaRPr lang="es-CO" sz="3200" dirty="0">
              <a:latin typeface="+mn-lt"/>
            </a:endParaRPr>
          </a:p>
        </p:txBody>
      </p:sp>
      <p:sp>
        <p:nvSpPr>
          <p:cNvPr id="3" name="Marcador de contenido 2"/>
          <p:cNvSpPr>
            <a:spLocks noGrp="1"/>
          </p:cNvSpPr>
          <p:nvPr>
            <p:ph idx="1"/>
          </p:nvPr>
        </p:nvSpPr>
        <p:spPr>
          <a:xfrm>
            <a:off x="298015" y="1242885"/>
            <a:ext cx="6087794" cy="3494008"/>
          </a:xfrm>
        </p:spPr>
        <p:txBody>
          <a:bodyPr anchor="t">
            <a:noAutofit/>
          </a:bodyPr>
          <a:lstStyle/>
          <a:p>
            <a:pPr>
              <a:spcAft>
                <a:spcPts val="1200"/>
              </a:spcAft>
            </a:pPr>
            <a:r>
              <a:rPr lang="es-MX" sz="3000" dirty="0"/>
              <a:t>La recompensa por ser Jesús un siervo humilde y obediente</a:t>
            </a:r>
          </a:p>
          <a:p>
            <a:pPr>
              <a:spcAft>
                <a:spcPts val="1200"/>
              </a:spcAft>
            </a:pPr>
            <a:r>
              <a:rPr lang="es-MX" sz="3000" dirty="0"/>
              <a:t>Fil. 2:9-11 “</a:t>
            </a:r>
            <a:r>
              <a:rPr lang="es-MX" sz="3000" i="1" dirty="0"/>
              <a:t>Por lo cual también lo exaltó hasta lo sumo, y le dio un nombre que es sobre todo nombre, para que en el nombre de Jesús se doble toda rodilla de los que están en los cielos, y en la tierra, y debajo de la tierra; y toda lengua confiese que Jesucristo es el Señor, para gloria de Dios Padre</a:t>
            </a:r>
            <a:r>
              <a:rPr lang="es-MX" sz="3000" dirty="0"/>
              <a:t>”.</a:t>
            </a:r>
          </a:p>
          <a:p>
            <a:pPr>
              <a:spcAft>
                <a:spcPts val="1200"/>
              </a:spcAft>
            </a:pPr>
            <a:endParaRPr lang="es-MX" sz="30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615" r="14344"/>
          <a:stretch/>
        </p:blipFill>
        <p:spPr>
          <a:xfrm>
            <a:off x="6385809" y="1073706"/>
            <a:ext cx="5806191" cy="578429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ítulo 1">
            <a:extLst>
              <a:ext uri="{FF2B5EF4-FFF2-40B4-BE49-F238E27FC236}">
                <a16:creationId xmlns:a16="http://schemas.microsoft.com/office/drawing/2014/main" id="{ECFB5E21-7D2B-4A43-A89C-56FF473ACDED}"/>
              </a:ext>
            </a:extLst>
          </p:cNvPr>
          <p:cNvSpPr txBox="1">
            <a:spLocks/>
          </p:cNvSpPr>
          <p:nvPr/>
        </p:nvSpPr>
        <p:spPr>
          <a:xfrm>
            <a:off x="5263083" y="413656"/>
            <a:ext cx="1299074" cy="5317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JESÚS</a:t>
            </a:r>
            <a:endParaRPr lang="es-CO" sz="3200" dirty="0">
              <a:latin typeface="+mn-lt"/>
            </a:endParaRPr>
          </a:p>
        </p:txBody>
      </p:sp>
    </p:spTree>
    <p:extLst>
      <p:ext uri="{BB962C8B-B14F-4D97-AF65-F5344CB8AC3E}">
        <p14:creationId xmlns:p14="http://schemas.microsoft.com/office/powerpoint/2010/main" val="33767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firmar, frente, colgando, tabla&#10;&#10;Descripción generada automáticamente">
            <a:extLst>
              <a:ext uri="{FF2B5EF4-FFF2-40B4-BE49-F238E27FC236}">
                <a16:creationId xmlns:a16="http://schemas.microsoft.com/office/drawing/2014/main" id="{ADDC1FD7-6AEE-4008-89E1-1330392D63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80" r="10397" b="-2"/>
          <a:stretch/>
        </p:blipFill>
        <p:spPr>
          <a:xfrm>
            <a:off x="-305" y="-1"/>
            <a:ext cx="6423053" cy="6858001"/>
          </a:xfrm>
          <a:prstGeom prst="rect">
            <a:avLst/>
          </a:prstGeom>
        </p:spPr>
      </p:pic>
      <p:pic>
        <p:nvPicPr>
          <p:cNvPr id="11" name="Picture 1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1BC9DC9-91DE-4369-8484-505F6031DCE0}"/>
              </a:ext>
            </a:extLst>
          </p:cNvPr>
          <p:cNvSpPr txBox="1"/>
          <p:nvPr/>
        </p:nvSpPr>
        <p:spPr>
          <a:xfrm>
            <a:off x="6422748" y="516006"/>
            <a:ext cx="4800261" cy="834887"/>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s-MX" sz="3200" b="1" dirty="0"/>
              <a:t>4 principios de la función del ministerio de siervo:</a:t>
            </a:r>
          </a:p>
        </p:txBody>
      </p:sp>
      <p:sp>
        <p:nvSpPr>
          <p:cNvPr id="7" name="Rectangle 1">
            <a:extLst>
              <a:ext uri="{FF2B5EF4-FFF2-40B4-BE49-F238E27FC236}">
                <a16:creationId xmlns:a16="http://schemas.microsoft.com/office/drawing/2014/main" id="{FC532515-776A-47E9-9669-74E560C46471}"/>
              </a:ext>
            </a:extLst>
          </p:cNvPr>
          <p:cNvSpPr>
            <a:spLocks noChangeArrowheads="1"/>
          </p:cNvSpPr>
          <p:nvPr/>
        </p:nvSpPr>
        <p:spPr bwMode="auto">
          <a:xfrm>
            <a:off x="6159960" y="2110066"/>
            <a:ext cx="5826533"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spcAft>
                <a:spcPts val="1800"/>
              </a:spcAft>
              <a:buFont typeface="Arial" panose="020B0604020202020204" pitchFamily="34" charset="0"/>
              <a:buChar char="•"/>
            </a:pPr>
            <a:r>
              <a:rPr lang="es-MX" altLang="es-CO" sz="2800" dirty="0">
                <a:solidFill>
                  <a:srgbClr val="000000"/>
                </a:solidFill>
                <a:latin typeface="arial unicode ms"/>
              </a:rPr>
              <a:t>Es alguien que trabaja en la casa de alguien.</a:t>
            </a:r>
          </a:p>
          <a:p>
            <a:pPr marL="285750" lvl="0" indent="-285750">
              <a:spcAft>
                <a:spcPts val="1800"/>
              </a:spcAft>
              <a:buFont typeface="Arial" panose="020B0604020202020204" pitchFamily="34" charset="0"/>
              <a:buChar char="•"/>
            </a:pPr>
            <a:r>
              <a:rPr lang="es-MX" altLang="es-CO" sz="2800" dirty="0">
                <a:solidFill>
                  <a:srgbClr val="000000"/>
                </a:solidFill>
                <a:latin typeface="arial unicode ms"/>
              </a:rPr>
              <a:t>Ministra para satisfacer las necesidades de otros.</a:t>
            </a:r>
          </a:p>
          <a:p>
            <a:pPr marL="285750" lvl="0" indent="-285750">
              <a:spcAft>
                <a:spcPts val="1800"/>
              </a:spcAft>
              <a:buFont typeface="Arial" panose="020B0604020202020204" pitchFamily="34" charset="0"/>
              <a:buChar char="•"/>
            </a:pPr>
            <a:r>
              <a:rPr lang="es-MX" altLang="es-CO" sz="2800" dirty="0">
                <a:solidFill>
                  <a:srgbClr val="000000"/>
                </a:solidFill>
                <a:latin typeface="arial unicode ms"/>
              </a:rPr>
              <a:t>Trabaja obediente, sujeto a la autoridad que se le asigna.</a:t>
            </a:r>
          </a:p>
          <a:p>
            <a:pPr marL="285750" lvl="0" indent="-285750">
              <a:spcAft>
                <a:spcPts val="1800"/>
              </a:spcAft>
              <a:buFont typeface="Arial" panose="020B0604020202020204" pitchFamily="34" charset="0"/>
              <a:buChar char="•"/>
            </a:pPr>
            <a:r>
              <a:rPr lang="es-MX" altLang="es-CO" sz="2800" dirty="0">
                <a:solidFill>
                  <a:srgbClr val="000000"/>
                </a:solidFill>
                <a:latin typeface="arial unicode ms"/>
              </a:rPr>
              <a:t>No espera que se les dé las gracias por lo que hace.</a:t>
            </a:r>
            <a:endParaRPr kumimoji="0" lang="es-CO" altLang="es-CO"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947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283C05A4-AB32-4A4C-AA73-D9E295AB9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13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59413CF5-58A9-A8A2-BBC0-8CF84AB2C3EB}"/>
              </a:ext>
            </a:extLst>
          </p:cNvPr>
          <p:cNvPicPr>
            <a:picLocks noChangeAspect="1"/>
          </p:cNvPicPr>
          <p:nvPr/>
        </p:nvPicPr>
        <p:blipFill>
          <a:blip r:embed="rId2"/>
          <a:srcRect r="-1" b="8850"/>
          <a:stretch>
            <a:fillRect/>
          </a:stretch>
        </p:blipFill>
        <p:spPr>
          <a:xfrm>
            <a:off x="20" y="10"/>
            <a:ext cx="7390243" cy="6857990"/>
          </a:xfrm>
          <a:prstGeom prst="rect">
            <a:avLst/>
          </a:prstGeom>
        </p:spPr>
      </p:pic>
      <p:sp>
        <p:nvSpPr>
          <p:cNvPr id="17" name="Rectangle 1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CuadroTexto 1">
            <a:extLst>
              <a:ext uri="{FF2B5EF4-FFF2-40B4-BE49-F238E27FC236}">
                <a16:creationId xmlns:a16="http://schemas.microsoft.com/office/drawing/2014/main" id="{ED1A2CFF-BDC2-3F37-C990-E0A45242A429}"/>
              </a:ext>
            </a:extLst>
          </p:cNvPr>
          <p:cNvSpPr txBox="1"/>
          <p:nvPr/>
        </p:nvSpPr>
        <p:spPr>
          <a:xfrm>
            <a:off x="7670074" y="0"/>
            <a:ext cx="3681097" cy="3447832"/>
          </a:xfrm>
          <a:prstGeom prst="rect">
            <a:avLst/>
          </a:prstGeom>
        </p:spPr>
        <p:txBody>
          <a:bodyPr vert="horz" lIns="91440" tIns="45720" rIns="91440" bIns="45720" rtlCol="0" anchor="t">
            <a:normAutofit/>
          </a:bodyPr>
          <a:lstStyle/>
          <a:p>
            <a:pPr algn="ctr">
              <a:lnSpc>
                <a:spcPct val="150000"/>
              </a:lnSpc>
              <a:spcAft>
                <a:spcPts val="600"/>
              </a:spcAft>
            </a:pPr>
            <a:r>
              <a:rPr lang="en-US" sz="5400" b="1" dirty="0">
                <a:latin typeface="Tahoma" panose="020B0604030504040204" pitchFamily="34" charset="0"/>
                <a:ea typeface="Tahoma" panose="020B0604030504040204" pitchFamily="34" charset="0"/>
                <a:cs typeface="Tahoma" panose="020B0604030504040204" pitchFamily="34" charset="0"/>
              </a:rPr>
              <a:t>¿QUÉ ES SERVIR? </a:t>
            </a:r>
          </a:p>
        </p:txBody>
      </p:sp>
      <p:pic>
        <p:nvPicPr>
          <p:cNvPr id="7" name="Imagen 6" descr="Icono&#10;&#10;El contenido generado por IA puede ser incorrecto.">
            <a:extLst>
              <a:ext uri="{FF2B5EF4-FFF2-40B4-BE49-F238E27FC236}">
                <a16:creationId xmlns:a16="http://schemas.microsoft.com/office/drawing/2014/main" id="{D2967E2B-FB29-1A0A-1A05-245A7B8C34E8}"/>
              </a:ext>
            </a:extLst>
          </p:cNvPr>
          <p:cNvPicPr>
            <a:picLocks noChangeAspect="1"/>
          </p:cNvPicPr>
          <p:nvPr/>
        </p:nvPicPr>
        <p:blipFill>
          <a:blip r:embed="rId3"/>
          <a:stretch>
            <a:fillRect/>
          </a:stretch>
        </p:blipFill>
        <p:spPr>
          <a:xfrm>
            <a:off x="8355723" y="3158769"/>
            <a:ext cx="3141870" cy="3573107"/>
          </a:xfrm>
          <a:prstGeom prst="rect">
            <a:avLst/>
          </a:prstGeom>
        </p:spPr>
      </p:pic>
    </p:spTree>
    <p:extLst>
      <p:ext uri="{BB962C8B-B14F-4D97-AF65-F5344CB8AC3E}">
        <p14:creationId xmlns:p14="http://schemas.microsoft.com/office/powerpoint/2010/main" val="67206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firmar, frente, colgando, tabla&#10;&#10;Descripción generada automáticamente">
            <a:extLst>
              <a:ext uri="{FF2B5EF4-FFF2-40B4-BE49-F238E27FC236}">
                <a16:creationId xmlns:a16="http://schemas.microsoft.com/office/drawing/2014/main" id="{ADDC1FD7-6AEE-4008-89E1-1330392D63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80" r="10397" b="-2"/>
          <a:stretch/>
        </p:blipFill>
        <p:spPr>
          <a:xfrm>
            <a:off x="-305" y="-1"/>
            <a:ext cx="6423053" cy="6858001"/>
          </a:xfrm>
          <a:prstGeom prst="rect">
            <a:avLst/>
          </a:prstGeom>
        </p:spPr>
      </p:pic>
      <p:pic>
        <p:nvPicPr>
          <p:cNvPr id="11" name="Picture 1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1BC9DC9-91DE-4369-8484-505F6031DCE0}"/>
              </a:ext>
            </a:extLst>
          </p:cNvPr>
          <p:cNvSpPr txBox="1"/>
          <p:nvPr/>
        </p:nvSpPr>
        <p:spPr>
          <a:xfrm>
            <a:off x="6395939" y="298894"/>
            <a:ext cx="4800261" cy="834887"/>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000" b="1" dirty="0"/>
              <a:t>¿</a:t>
            </a:r>
            <a:r>
              <a:rPr lang="en-US" sz="4000" b="1" dirty="0" err="1"/>
              <a:t>Qué</a:t>
            </a:r>
            <a:r>
              <a:rPr lang="en-US" sz="4000" b="1" dirty="0"/>
              <a:t> es </a:t>
            </a:r>
            <a:r>
              <a:rPr lang="en-US" sz="4000" b="1" dirty="0" err="1"/>
              <a:t>servir</a:t>
            </a:r>
            <a:r>
              <a:rPr lang="en-US" sz="4000" b="1" dirty="0"/>
              <a:t>?</a:t>
            </a:r>
            <a:endParaRPr lang="en-US" sz="4000" dirty="0"/>
          </a:p>
        </p:txBody>
      </p:sp>
      <p:sp>
        <p:nvSpPr>
          <p:cNvPr id="5" name="Rectangle 1">
            <a:extLst>
              <a:ext uri="{FF2B5EF4-FFF2-40B4-BE49-F238E27FC236}">
                <a16:creationId xmlns:a16="http://schemas.microsoft.com/office/drawing/2014/main" id="{13FB6C20-DFDD-462B-B9B0-E9A527A4EE8C}"/>
              </a:ext>
            </a:extLst>
          </p:cNvPr>
          <p:cNvSpPr>
            <a:spLocks noChangeArrowheads="1"/>
          </p:cNvSpPr>
          <p:nvPr/>
        </p:nvSpPr>
        <p:spPr bwMode="auto">
          <a:xfrm>
            <a:off x="6395938" y="1609735"/>
            <a:ext cx="551776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600" b="0" i="0" u="none" strike="noStrike" cap="none" normalizeH="0" baseline="0" dirty="0">
                <a:ln>
                  <a:noFill/>
                </a:ln>
                <a:solidFill>
                  <a:srgbClr val="000000"/>
                </a:solidFill>
                <a:effectLst/>
                <a:latin typeface="arial unicode ms"/>
              </a:rPr>
              <a:t>Estar al servicio de alguien.</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600" b="0" i="0" u="none" strike="noStrike" cap="none" normalizeH="0" baseline="0" dirty="0">
                <a:ln>
                  <a:noFill/>
                </a:ln>
                <a:solidFill>
                  <a:srgbClr val="000000"/>
                </a:solidFill>
                <a:effectLst/>
                <a:latin typeface="arial unicode ms"/>
              </a:rPr>
              <a:t>Estar sujeto a alguien por </a:t>
            </a:r>
            <a:r>
              <a:rPr kumimoji="0" lang="es-CO" altLang="es-CO" sz="2600" b="0" i="0" u="none" strike="noStrike" cap="none" normalizeH="0" dirty="0">
                <a:ln>
                  <a:noFill/>
                </a:ln>
                <a:solidFill>
                  <a:srgbClr val="000000"/>
                </a:solidFill>
                <a:effectLst/>
                <a:latin typeface="arial unicode ms"/>
              </a:rPr>
              <a:t>            </a:t>
            </a:r>
            <a:r>
              <a:rPr kumimoji="0" lang="es-CO" altLang="es-CO" sz="2600" b="0" i="0" u="none" strike="noStrike" cap="none" normalizeH="0" baseline="0" dirty="0">
                <a:ln>
                  <a:noFill/>
                </a:ln>
                <a:solidFill>
                  <a:srgbClr val="000000"/>
                </a:solidFill>
                <a:effectLst/>
                <a:latin typeface="arial unicode ms"/>
              </a:rPr>
              <a:t>cualquier motivo haciendo lo que él quiere o dispone.</a:t>
            </a:r>
            <a:endParaRPr kumimoji="0" lang="es-CO" altLang="es-CO" sz="2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600" b="0" i="0" u="none" strike="noStrike" cap="none" normalizeH="0" baseline="0" dirty="0">
                <a:ln>
                  <a:noFill/>
                </a:ln>
                <a:solidFill>
                  <a:srgbClr val="000000"/>
                </a:solidFill>
                <a:effectLst/>
                <a:latin typeface="arial unicode ms"/>
              </a:rPr>
              <a:t>Ser a propósito para determinado fin. </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600" b="0" i="0" u="none" strike="noStrike" cap="none" normalizeH="0" baseline="0" dirty="0">
                <a:ln>
                  <a:noFill/>
                </a:ln>
                <a:solidFill>
                  <a:srgbClr val="000000"/>
                </a:solidFill>
                <a:effectLst/>
                <a:latin typeface="arial unicode ms"/>
              </a:rPr>
              <a:t>Ser soldado en activo.</a:t>
            </a:r>
            <a:endParaRPr kumimoji="0" lang="es-CO" altLang="es-CO" sz="2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600" b="0" i="0" u="none" strike="noStrike" cap="none" normalizeH="0" baseline="0" dirty="0">
                <a:ln>
                  <a:noFill/>
                </a:ln>
                <a:solidFill>
                  <a:srgbClr val="000000"/>
                </a:solidFill>
                <a:effectLst/>
                <a:latin typeface="arial unicode ms"/>
              </a:rPr>
              <a:t>Asistir a la mesa trayendo o          repartiendo los alimentos o las     bebidas.</a:t>
            </a:r>
            <a:endParaRPr kumimoji="0" lang="es-CO" altLang="es-CO" sz="2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38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firmar, frente, colgando, tabla&#10;&#10;Descripción generada automáticamente">
            <a:extLst>
              <a:ext uri="{FF2B5EF4-FFF2-40B4-BE49-F238E27FC236}">
                <a16:creationId xmlns:a16="http://schemas.microsoft.com/office/drawing/2014/main" id="{ADDC1FD7-6AEE-4008-89E1-1330392D63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80" r="10397" b="-2"/>
          <a:stretch/>
        </p:blipFill>
        <p:spPr>
          <a:xfrm>
            <a:off x="-305" y="-1"/>
            <a:ext cx="6423053" cy="6858001"/>
          </a:xfrm>
          <a:prstGeom prst="rect">
            <a:avLst/>
          </a:prstGeom>
        </p:spPr>
      </p:pic>
      <p:pic>
        <p:nvPicPr>
          <p:cNvPr id="11" name="Picture 1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1BC9DC9-91DE-4369-8484-505F6031DCE0}"/>
              </a:ext>
            </a:extLst>
          </p:cNvPr>
          <p:cNvSpPr txBox="1"/>
          <p:nvPr/>
        </p:nvSpPr>
        <p:spPr>
          <a:xfrm>
            <a:off x="6422748" y="111965"/>
            <a:ext cx="4800261" cy="834887"/>
          </a:xfrm>
          <a:prstGeom prst="rect">
            <a:avLst/>
          </a:prstGeom>
        </p:spPr>
        <p:txBody>
          <a:bodyPr vert="horz" lIns="91440" tIns="45720" rIns="91440" bIns="45720" rtlCol="0" anchor="t">
            <a:normAutofit fontScale="92500"/>
          </a:bodyPr>
          <a:lstStyle/>
          <a:p>
            <a:pPr algn="ctr">
              <a:lnSpc>
                <a:spcPct val="90000"/>
              </a:lnSpc>
              <a:spcBef>
                <a:spcPct val="0"/>
              </a:spcBef>
              <a:spcAft>
                <a:spcPts val="600"/>
              </a:spcAft>
            </a:pPr>
            <a:r>
              <a:rPr lang="en-US" sz="4000" b="1" dirty="0"/>
              <a:t>¿</a:t>
            </a:r>
            <a:r>
              <a:rPr lang="en-US" sz="4000" b="1" dirty="0" err="1"/>
              <a:t>Qué</a:t>
            </a:r>
            <a:r>
              <a:rPr lang="en-US" sz="4000" b="1" dirty="0"/>
              <a:t> es </a:t>
            </a:r>
            <a:r>
              <a:rPr lang="en-US" sz="4000" b="1" dirty="0" err="1"/>
              <a:t>servir</a:t>
            </a:r>
            <a:r>
              <a:rPr lang="en-US" sz="4000" b="1" dirty="0"/>
              <a:t> a Dios?</a:t>
            </a:r>
            <a:endParaRPr lang="en-US" sz="4000" dirty="0"/>
          </a:p>
        </p:txBody>
      </p:sp>
      <p:sp>
        <p:nvSpPr>
          <p:cNvPr id="5" name="Rectangle 1">
            <a:extLst>
              <a:ext uri="{FF2B5EF4-FFF2-40B4-BE49-F238E27FC236}">
                <a16:creationId xmlns:a16="http://schemas.microsoft.com/office/drawing/2014/main" id="{13FB6C20-DFDD-462B-B9B0-E9A527A4EE8C}"/>
              </a:ext>
            </a:extLst>
          </p:cNvPr>
          <p:cNvSpPr>
            <a:spLocks noChangeArrowheads="1"/>
          </p:cNvSpPr>
          <p:nvPr/>
        </p:nvSpPr>
        <p:spPr bwMode="auto">
          <a:xfrm>
            <a:off x="6468728" y="1024714"/>
            <a:ext cx="55177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ts val="1800"/>
              </a:spcAft>
              <a:buClrTx/>
              <a:buSzTx/>
              <a:tabLst/>
            </a:pPr>
            <a:r>
              <a:rPr kumimoji="0" lang="es-CO" altLang="es-CO" sz="2200" b="0" i="0" u="none" strike="noStrike" cap="none" normalizeH="0" baseline="0" dirty="0">
                <a:ln>
                  <a:noFill/>
                </a:ln>
                <a:solidFill>
                  <a:srgbClr val="000000"/>
                </a:solidFill>
                <a:effectLst/>
                <a:latin typeface="arial unicode ms"/>
              </a:rPr>
              <a:t>“</a:t>
            </a:r>
            <a:r>
              <a:rPr kumimoji="0" lang="es-CO" altLang="es-CO" sz="2200" b="0" i="1" u="none" strike="noStrike" cap="none" normalizeH="0" baseline="0" dirty="0">
                <a:ln>
                  <a:noFill/>
                </a:ln>
                <a:solidFill>
                  <a:srgbClr val="000000"/>
                </a:solidFill>
                <a:effectLst/>
                <a:latin typeface="arial unicode ms"/>
              </a:rPr>
              <a:t>Y el que quiera ser el primero entre vosotros será vuestro siervo</a:t>
            </a:r>
            <a:r>
              <a:rPr kumimoji="0" lang="es-CO" altLang="es-CO" sz="2200" b="0" i="0" u="none" strike="noStrike" cap="none" normalizeH="0" baseline="0" dirty="0">
                <a:ln>
                  <a:noFill/>
                </a:ln>
                <a:solidFill>
                  <a:srgbClr val="000000"/>
                </a:solidFill>
                <a:effectLst/>
                <a:latin typeface="arial unicode ms"/>
              </a:rPr>
              <a:t>” Mateo 20:27 </a:t>
            </a:r>
            <a:endParaRPr kumimoji="0" lang="es-CO" altLang="es-CO" sz="2200" b="0" i="0" u="none" strike="noStrike" cap="none" normalizeH="0" baseline="0" dirty="0">
              <a:ln>
                <a:noFill/>
              </a:ln>
              <a:solidFill>
                <a:schemeClr val="tx1"/>
              </a:solidFill>
              <a:effectLst/>
            </a:endParaRPr>
          </a:p>
        </p:txBody>
      </p:sp>
      <p:sp>
        <p:nvSpPr>
          <p:cNvPr id="7" name="Rectangle 1">
            <a:extLst>
              <a:ext uri="{FF2B5EF4-FFF2-40B4-BE49-F238E27FC236}">
                <a16:creationId xmlns:a16="http://schemas.microsoft.com/office/drawing/2014/main" id="{FC532515-776A-47E9-9669-74E560C46471}"/>
              </a:ext>
            </a:extLst>
          </p:cNvPr>
          <p:cNvSpPr>
            <a:spLocks noChangeArrowheads="1"/>
          </p:cNvSpPr>
          <p:nvPr/>
        </p:nvSpPr>
        <p:spPr bwMode="auto">
          <a:xfrm>
            <a:off x="6159960" y="1971566"/>
            <a:ext cx="5826533"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200" b="0" i="0" u="none" strike="noStrike" cap="none" normalizeH="0" baseline="0" dirty="0">
                <a:ln>
                  <a:noFill/>
                </a:ln>
                <a:solidFill>
                  <a:srgbClr val="000000"/>
                </a:solidFill>
                <a:effectLst/>
                <a:latin typeface="arial unicode ms"/>
              </a:rPr>
              <a:t>Servir al Señor es dar de gracia, lo que de Gracia</a:t>
            </a:r>
            <a:r>
              <a:rPr kumimoji="0" lang="es-CO" altLang="es-CO" sz="2200" b="0" i="0" u="none" strike="noStrike" cap="none" normalizeH="0" dirty="0">
                <a:ln>
                  <a:noFill/>
                </a:ln>
                <a:solidFill>
                  <a:srgbClr val="000000"/>
                </a:solidFill>
                <a:effectLst/>
                <a:latin typeface="arial unicode ms"/>
              </a:rPr>
              <a:t> </a:t>
            </a:r>
            <a:r>
              <a:rPr lang="es-CO" altLang="es-CO" sz="2200" dirty="0">
                <a:solidFill>
                  <a:srgbClr val="000000"/>
                </a:solidFill>
                <a:latin typeface="arial unicode ms"/>
              </a:rPr>
              <a:t>hemos recibido.</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lang="es-CO" altLang="es-CO" sz="2200" dirty="0">
                <a:solidFill>
                  <a:srgbClr val="000000"/>
                </a:solidFill>
                <a:latin typeface="arial unicode ms"/>
              </a:rPr>
              <a:t>E</a:t>
            </a:r>
            <a:r>
              <a:rPr kumimoji="0" lang="es-CO" altLang="es-CO" sz="2200" b="0" i="0" u="none" strike="noStrike" cap="none" normalizeH="0" baseline="0" dirty="0">
                <a:ln>
                  <a:noFill/>
                </a:ln>
                <a:solidFill>
                  <a:srgbClr val="000000"/>
                </a:solidFill>
                <a:effectLst/>
                <a:latin typeface="arial unicode ms"/>
              </a:rPr>
              <a:t>s un llamado que</a:t>
            </a:r>
            <a:r>
              <a:rPr kumimoji="0" lang="es-CO" altLang="es-CO" sz="2200" b="0" i="0" u="none" strike="noStrike" cap="none" normalizeH="0" dirty="0">
                <a:ln>
                  <a:noFill/>
                </a:ln>
                <a:solidFill>
                  <a:srgbClr val="000000"/>
                </a:solidFill>
                <a:effectLst/>
                <a:latin typeface="arial unicode ms"/>
              </a:rPr>
              <a:t> </a:t>
            </a:r>
            <a:r>
              <a:rPr kumimoji="0" lang="es-CO" altLang="es-CO" sz="2200" b="0" i="0" u="none" strike="noStrike" cap="none" normalizeH="0" baseline="0" dirty="0">
                <a:ln>
                  <a:noFill/>
                </a:ln>
                <a:solidFill>
                  <a:srgbClr val="000000"/>
                </a:solidFill>
                <a:effectLst/>
                <a:latin typeface="arial unicode ms"/>
              </a:rPr>
              <a:t>todo hijo de Dios tiene.</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lang="es-CO" altLang="es-CO" sz="2200" dirty="0">
                <a:solidFill>
                  <a:srgbClr val="000000"/>
                </a:solidFill>
                <a:latin typeface="arial unicode ms"/>
              </a:rPr>
              <a:t>Quien ha recibido a Jesucristo como su Salvador y Señor, tendrá en su corazón un inmenso agradecimiento hacia Aquel que dio Su vida por rescatarlo de la antigua manera de vivir, un gran deseo de parecerse a Cristo, y una pasión por servirle y honrarlo delante de los hombres.</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s-CO" altLang="es-CO" sz="2200" b="0" i="0" u="none" strike="noStrike" cap="none" normalizeH="0" baseline="0" dirty="0">
                <a:ln>
                  <a:noFill/>
                </a:ln>
                <a:solidFill>
                  <a:srgbClr val="000000"/>
                </a:solidFill>
                <a:effectLst/>
                <a:latin typeface="arial unicode ms"/>
              </a:rPr>
              <a:t>Servir</a:t>
            </a:r>
            <a:r>
              <a:rPr kumimoji="0" lang="es-CO" altLang="es-CO" sz="2200" b="0" i="0" u="none" strike="noStrike" cap="none" normalizeH="0" dirty="0">
                <a:ln>
                  <a:noFill/>
                </a:ln>
                <a:solidFill>
                  <a:srgbClr val="000000"/>
                </a:solidFill>
                <a:effectLst/>
                <a:latin typeface="arial unicode ms"/>
              </a:rPr>
              <a:t> a Dios es la esencia del cristiano.</a:t>
            </a:r>
            <a:endParaRPr kumimoji="0" lang="es-CO" altLang="es-CO"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269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14"/>
        <p:cNvGrpSpPr/>
        <p:nvPr/>
      </p:nvGrpSpPr>
      <p:grpSpPr>
        <a:xfrm>
          <a:off x="0" y="0"/>
          <a:ext cx="0" cy="0"/>
          <a:chOff x="0" y="0"/>
          <a:chExt cx="0" cy="0"/>
        </a:xfrm>
      </p:grpSpPr>
      <p:sp>
        <p:nvSpPr>
          <p:cNvPr id="115" name="Google Shape;115;p14"/>
          <p:cNvSpPr txBox="1">
            <a:spLocks noGrp="1"/>
          </p:cNvSpPr>
          <p:nvPr>
            <p:ph type="body" idx="1"/>
          </p:nvPr>
        </p:nvSpPr>
        <p:spPr>
          <a:xfrm>
            <a:off x="1344725" y="922851"/>
            <a:ext cx="8889600" cy="830897"/>
          </a:xfrm>
          <a:prstGeom prst="rect">
            <a:avLst/>
          </a:prstGeom>
          <a:noFill/>
          <a:ln>
            <a:noFill/>
          </a:ln>
        </p:spPr>
        <p:txBody>
          <a:bodyPr spcFirstLastPara="1" wrap="square" lIns="91425" tIns="45700" rIns="91425" bIns="45700" anchor="t" anchorCtr="0">
            <a:noAutofit/>
          </a:bodyPr>
          <a:lstStyle/>
          <a:p>
            <a:pPr marL="182880" lvl="0" indent="0" algn="l" rtl="0">
              <a:lnSpc>
                <a:spcPct val="90000"/>
              </a:lnSpc>
              <a:spcBef>
                <a:spcPts val="0"/>
              </a:spcBef>
              <a:spcAft>
                <a:spcPts val="0"/>
              </a:spcAft>
              <a:buNone/>
            </a:pPr>
            <a:endParaRPr sz="2000" b="1" dirty="0">
              <a:latin typeface="Open Sans"/>
              <a:ea typeface="Open Sans"/>
              <a:cs typeface="Open Sans"/>
              <a:sym typeface="Open Sans"/>
            </a:endParaRPr>
          </a:p>
          <a:p>
            <a:pPr marL="182880" lvl="0" indent="0" algn="l" rtl="0">
              <a:lnSpc>
                <a:spcPct val="90000"/>
              </a:lnSpc>
              <a:spcBef>
                <a:spcPts val="0"/>
              </a:spcBef>
              <a:spcAft>
                <a:spcPts val="0"/>
              </a:spcAft>
              <a:buNone/>
            </a:pPr>
            <a:r>
              <a:rPr lang="es-ES" sz="2000" dirty="0">
                <a:latin typeface="Open Sans"/>
                <a:ea typeface="Open Sans"/>
                <a:cs typeface="Open Sans"/>
                <a:sym typeface="Open Sans"/>
              </a:rPr>
              <a:t>Dios diseñó la </a:t>
            </a:r>
            <a:r>
              <a:rPr lang="es-ES" sz="3600" dirty="0">
                <a:latin typeface="Open Sans"/>
                <a:ea typeface="Open Sans"/>
                <a:cs typeface="Open Sans"/>
                <a:sym typeface="Open Sans"/>
              </a:rPr>
              <a:t> </a:t>
            </a:r>
            <a:r>
              <a:rPr lang="es-ES" sz="2000" dirty="0">
                <a:latin typeface="Open Sans"/>
                <a:ea typeface="Open Sans"/>
                <a:cs typeface="Open Sans"/>
                <a:sym typeface="Open Sans"/>
              </a:rPr>
              <a:t>“Misión Redentora” y en este propósito actuaron El Padre, El Hijo y el Espíritu Santo, de la siguiente manera: </a:t>
            </a:r>
            <a:endParaRPr sz="2000" dirty="0">
              <a:latin typeface="Open Sans"/>
              <a:ea typeface="Open Sans"/>
              <a:cs typeface="Open Sans"/>
              <a:sym typeface="Open Sans"/>
            </a:endParaRPr>
          </a:p>
        </p:txBody>
      </p:sp>
      <p:sp>
        <p:nvSpPr>
          <p:cNvPr id="116" name="Google Shape;116;p14"/>
          <p:cNvSpPr/>
          <p:nvPr/>
        </p:nvSpPr>
        <p:spPr>
          <a:xfrm>
            <a:off x="1344725" y="3131700"/>
            <a:ext cx="2827800" cy="2633100"/>
          </a:xfrm>
          <a:prstGeom prst="corner">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82880" lvl="0" indent="0" algn="l" rtl="0">
              <a:lnSpc>
                <a:spcPct val="90000"/>
              </a:lnSpc>
              <a:spcBef>
                <a:spcPts val="900"/>
              </a:spcBef>
              <a:spcAft>
                <a:spcPts val="0"/>
              </a:spcAft>
              <a:buNone/>
            </a:pPr>
            <a:r>
              <a:rPr lang="es-ES" sz="1665" b="1" dirty="0">
                <a:solidFill>
                  <a:srgbClr val="FFFFFF"/>
                </a:solidFill>
                <a:latin typeface="Open Sans"/>
                <a:ea typeface="Open Sans"/>
                <a:cs typeface="Open Sans"/>
                <a:sym typeface="Open Sans"/>
              </a:rPr>
              <a:t>Dios el Padre planeó la redención de la humanidad</a:t>
            </a:r>
            <a:endParaRPr b="1" dirty="0">
              <a:solidFill>
                <a:srgbClr val="FFFFFF"/>
              </a:solidFill>
            </a:endParaRPr>
          </a:p>
        </p:txBody>
      </p:sp>
      <p:sp>
        <p:nvSpPr>
          <p:cNvPr id="117" name="Google Shape;117;p14"/>
          <p:cNvSpPr/>
          <p:nvPr/>
        </p:nvSpPr>
        <p:spPr>
          <a:xfrm rot="10800000">
            <a:off x="2697100" y="3148198"/>
            <a:ext cx="2827800" cy="2600100"/>
          </a:xfrm>
          <a:prstGeom prst="corner">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900"/>
              </a:spcBef>
              <a:spcAft>
                <a:spcPts val="0"/>
              </a:spcAft>
              <a:buNone/>
            </a:pPr>
            <a:endParaRPr>
              <a:solidFill>
                <a:srgbClr val="626A19"/>
              </a:solidFill>
            </a:endParaRPr>
          </a:p>
        </p:txBody>
      </p:sp>
      <p:sp>
        <p:nvSpPr>
          <p:cNvPr id="118" name="Google Shape;118;p14"/>
          <p:cNvSpPr txBox="1"/>
          <p:nvPr/>
        </p:nvSpPr>
        <p:spPr>
          <a:xfrm>
            <a:off x="2773963" y="3199744"/>
            <a:ext cx="2570400" cy="1134900"/>
          </a:xfrm>
          <a:prstGeom prst="rect">
            <a:avLst/>
          </a:prstGeom>
          <a:noFill/>
          <a:ln>
            <a:noFill/>
          </a:ln>
        </p:spPr>
        <p:txBody>
          <a:bodyPr spcFirstLastPara="1" wrap="square" lIns="91425" tIns="91425" rIns="91425" bIns="91425" anchor="t" anchorCtr="0">
            <a:noAutofit/>
          </a:bodyPr>
          <a:lstStyle/>
          <a:p>
            <a:pPr marL="182880" lvl="0" indent="0" algn="l" rtl="0">
              <a:lnSpc>
                <a:spcPct val="90000"/>
              </a:lnSpc>
              <a:spcBef>
                <a:spcPts val="900"/>
              </a:spcBef>
              <a:spcAft>
                <a:spcPts val="0"/>
              </a:spcAft>
              <a:buNone/>
            </a:pPr>
            <a:r>
              <a:rPr lang="es-ES" sz="1665" b="1" dirty="0">
                <a:solidFill>
                  <a:srgbClr val="FFFFFF"/>
                </a:solidFill>
                <a:latin typeface="Open Sans"/>
                <a:ea typeface="Open Sans"/>
                <a:cs typeface="Open Sans"/>
                <a:sym typeface="Open Sans"/>
              </a:rPr>
              <a:t>Jesús, el Hijo reveló el plan de Dios y pagó el precio en la cruz.</a:t>
            </a:r>
            <a:endParaRPr b="1" dirty="0">
              <a:solidFill>
                <a:srgbClr val="FFFFFF"/>
              </a:solidFill>
            </a:endParaRPr>
          </a:p>
        </p:txBody>
      </p:sp>
      <p:sp>
        <p:nvSpPr>
          <p:cNvPr id="119" name="Google Shape;119;p14"/>
          <p:cNvSpPr/>
          <p:nvPr/>
        </p:nvSpPr>
        <p:spPr>
          <a:xfrm>
            <a:off x="5564542" y="3131700"/>
            <a:ext cx="3330300" cy="2633100"/>
          </a:xfrm>
          <a:prstGeom prst="corner">
            <a:avLst>
              <a:gd name="adj1" fmla="val 50000"/>
              <a:gd name="adj2"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82880" lvl="0" indent="0" algn="l" rtl="0">
              <a:lnSpc>
                <a:spcPct val="90000"/>
              </a:lnSpc>
              <a:spcBef>
                <a:spcPts val="900"/>
              </a:spcBef>
              <a:spcAft>
                <a:spcPts val="0"/>
              </a:spcAft>
              <a:buNone/>
            </a:pPr>
            <a:endParaRPr sz="1665" b="1" dirty="0">
              <a:solidFill>
                <a:srgbClr val="38761D"/>
              </a:solidFill>
              <a:latin typeface="Open Sans"/>
              <a:ea typeface="Open Sans"/>
              <a:cs typeface="Open Sans"/>
              <a:sym typeface="Open Sans"/>
            </a:endParaRPr>
          </a:p>
          <a:p>
            <a:pPr marL="182880" lvl="0" indent="0" algn="l" rtl="0">
              <a:lnSpc>
                <a:spcPct val="90000"/>
              </a:lnSpc>
              <a:spcBef>
                <a:spcPts val="900"/>
              </a:spcBef>
              <a:spcAft>
                <a:spcPts val="0"/>
              </a:spcAft>
              <a:buNone/>
            </a:pPr>
            <a:r>
              <a:rPr lang="es-ES" sz="1665" b="1" dirty="0">
                <a:latin typeface="Open Sans"/>
                <a:ea typeface="Open Sans"/>
                <a:cs typeface="Open Sans"/>
                <a:sym typeface="Open Sans"/>
              </a:rPr>
              <a:t>El Espíritu Santo formó la iglesia para llevar a cabo los propósitos divinos del Padre y del Hijo.</a:t>
            </a:r>
            <a:endParaRPr b="1" dirty="0"/>
          </a:p>
          <a:p>
            <a:pPr marL="182880" lvl="0" indent="0" algn="l" rtl="0">
              <a:lnSpc>
                <a:spcPct val="90000"/>
              </a:lnSpc>
              <a:spcBef>
                <a:spcPts val="900"/>
              </a:spcBef>
              <a:spcAft>
                <a:spcPts val="0"/>
              </a:spcAft>
              <a:buNone/>
            </a:pPr>
            <a:endParaRPr sz="1665" b="1" dirty="0">
              <a:solidFill>
                <a:srgbClr val="38761D"/>
              </a:solidFill>
              <a:latin typeface="Open Sans"/>
              <a:ea typeface="Open Sans"/>
              <a:cs typeface="Open Sans"/>
              <a:sym typeface="Open Sans"/>
            </a:endParaRPr>
          </a:p>
        </p:txBody>
      </p:sp>
      <p:sp>
        <p:nvSpPr>
          <p:cNvPr id="120" name="Google Shape;120;p14"/>
          <p:cNvSpPr/>
          <p:nvPr/>
        </p:nvSpPr>
        <p:spPr>
          <a:xfrm rot="10800000">
            <a:off x="6924775" y="3131700"/>
            <a:ext cx="3309600" cy="2633100"/>
          </a:xfrm>
          <a:prstGeom prst="corner">
            <a:avLst>
              <a:gd name="adj1" fmla="val 49680"/>
              <a:gd name="adj2" fmla="val 50000"/>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82880" lvl="0" indent="0" algn="l" rtl="0">
              <a:lnSpc>
                <a:spcPct val="90000"/>
              </a:lnSpc>
              <a:spcBef>
                <a:spcPts val="900"/>
              </a:spcBef>
              <a:spcAft>
                <a:spcPts val="0"/>
              </a:spcAft>
              <a:buNone/>
            </a:pPr>
            <a:endParaRPr sz="1665">
              <a:solidFill>
                <a:srgbClr val="626A19"/>
              </a:solidFill>
              <a:latin typeface="Open Sans"/>
              <a:ea typeface="Open Sans"/>
              <a:cs typeface="Open Sans"/>
              <a:sym typeface="Open Sans"/>
            </a:endParaRPr>
          </a:p>
        </p:txBody>
      </p:sp>
      <p:sp>
        <p:nvSpPr>
          <p:cNvPr id="121" name="Google Shape;121;p14"/>
          <p:cNvSpPr txBox="1"/>
          <p:nvPr/>
        </p:nvSpPr>
        <p:spPr>
          <a:xfrm>
            <a:off x="6924775" y="3228600"/>
            <a:ext cx="3309600" cy="100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900"/>
              </a:spcBef>
              <a:spcAft>
                <a:spcPts val="0"/>
              </a:spcAft>
              <a:buNone/>
            </a:pPr>
            <a:r>
              <a:rPr lang="es-ES" sz="1665" b="1" dirty="0">
                <a:latin typeface="Open Sans"/>
                <a:ea typeface="Open Sans"/>
                <a:cs typeface="Open Sans"/>
                <a:sym typeface="Open Sans"/>
              </a:rPr>
              <a:t>La iglesia cumple el propósito del Padre y del Hijo mediante el Ministerio de sus miembros</a:t>
            </a:r>
            <a:endParaRPr sz="1665" b="1" dirty="0">
              <a:latin typeface="Open Sans"/>
              <a:ea typeface="Open Sans"/>
              <a:cs typeface="Open Sans"/>
              <a:sym typeface="Open Sans"/>
            </a:endParaRPr>
          </a:p>
          <a:p>
            <a:pPr marL="0" lvl="0" indent="0" algn="ctr" rtl="0">
              <a:lnSpc>
                <a:spcPct val="90000"/>
              </a:lnSpc>
              <a:spcBef>
                <a:spcPts val="900"/>
              </a:spcBef>
              <a:spcAft>
                <a:spcPts val="0"/>
              </a:spcAft>
              <a:buNone/>
            </a:pPr>
            <a:endParaRPr sz="1665" b="1" dirty="0">
              <a:latin typeface="Open Sans"/>
              <a:ea typeface="Open Sans"/>
              <a:cs typeface="Open Sans"/>
              <a:sym typeface="Open Sans"/>
            </a:endParaRPr>
          </a:p>
          <a:p>
            <a:pPr marL="0" lvl="0" indent="0" algn="ctr" rtl="0">
              <a:lnSpc>
                <a:spcPct val="90000"/>
              </a:lnSpc>
              <a:spcBef>
                <a:spcPts val="900"/>
              </a:spcBef>
              <a:spcAft>
                <a:spcPts val="0"/>
              </a:spcAft>
              <a:buNone/>
            </a:pPr>
            <a:endParaRPr sz="1665" b="1" dirty="0">
              <a:solidFill>
                <a:srgbClr val="38761D"/>
              </a:solidFill>
              <a:latin typeface="Open Sans"/>
              <a:ea typeface="Open Sans"/>
              <a:cs typeface="Open Sans"/>
              <a:sym typeface="Open Sans"/>
            </a:endParaRPr>
          </a:p>
        </p:txBody>
      </p:sp>
      <p:sp>
        <p:nvSpPr>
          <p:cNvPr id="122" name="Google Shape;122;p14"/>
          <p:cNvSpPr txBox="1"/>
          <p:nvPr/>
        </p:nvSpPr>
        <p:spPr>
          <a:xfrm>
            <a:off x="8934500" y="4155600"/>
            <a:ext cx="1299900" cy="136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900"/>
              </a:spcBef>
              <a:spcAft>
                <a:spcPts val="0"/>
              </a:spcAft>
              <a:buNone/>
            </a:pPr>
            <a:r>
              <a:rPr lang="es-ES" sz="1665" b="1" dirty="0">
                <a:latin typeface="Open Sans"/>
                <a:ea typeface="Open Sans"/>
                <a:cs typeface="Open Sans"/>
                <a:sym typeface="Open Sans"/>
              </a:rPr>
              <a:t>A través del Espíritu Santo, al mundo </a:t>
            </a:r>
            <a:endParaRPr sz="1665" b="1" dirty="0">
              <a:latin typeface="Open Sans"/>
              <a:ea typeface="Open Sans"/>
              <a:cs typeface="Open Sans"/>
              <a:sym typeface="Open Sans"/>
            </a:endParaRPr>
          </a:p>
          <a:p>
            <a:pPr marL="0" lvl="0" indent="0" algn="l" rtl="0">
              <a:lnSpc>
                <a:spcPct val="100000"/>
              </a:lnSpc>
              <a:spcBef>
                <a:spcPts val="900"/>
              </a:spcBef>
              <a:spcAft>
                <a:spcPts val="0"/>
              </a:spcAft>
              <a:buNone/>
            </a:pPr>
            <a:endParaRPr sz="1665" b="1" dirty="0">
              <a:solidFill>
                <a:srgbClr val="38761D"/>
              </a:solidFill>
              <a:latin typeface="Open Sans"/>
              <a:ea typeface="Open Sans"/>
              <a:cs typeface="Open Sans"/>
              <a:sym typeface="Open Sans"/>
            </a:endParaRPr>
          </a:p>
          <a:p>
            <a:pPr marL="0" lvl="0" indent="0" algn="l" rtl="0">
              <a:lnSpc>
                <a:spcPct val="100000"/>
              </a:lnSpc>
              <a:spcBef>
                <a:spcPts val="900"/>
              </a:spcBef>
              <a:spcAft>
                <a:spcPts val="0"/>
              </a:spcAft>
              <a:buNone/>
            </a:pPr>
            <a:r>
              <a:rPr lang="es-ES" sz="1665" b="1" dirty="0">
                <a:solidFill>
                  <a:srgbClr val="38761D"/>
                </a:solidFill>
                <a:latin typeface="Open Sans"/>
                <a:ea typeface="Open Sans"/>
                <a:cs typeface="Open Sans"/>
                <a:sym typeface="Open Sans"/>
              </a:rPr>
              <a:t> </a:t>
            </a:r>
            <a:endParaRPr b="1" dirty="0">
              <a:solidFill>
                <a:srgbClr val="38761D"/>
              </a:solidFill>
              <a:latin typeface="Open Sans"/>
              <a:ea typeface="Open Sans"/>
              <a:cs typeface="Open Sans"/>
              <a:sym typeface="Open Sans"/>
            </a:endParaRPr>
          </a:p>
        </p:txBody>
      </p:sp>
      <p:sp>
        <p:nvSpPr>
          <p:cNvPr id="2" name="CuadroTexto 1">
            <a:extLst>
              <a:ext uri="{FF2B5EF4-FFF2-40B4-BE49-F238E27FC236}">
                <a16:creationId xmlns:a16="http://schemas.microsoft.com/office/drawing/2014/main" id="{65E7F37F-346B-4824-A24E-EA6654A21479}"/>
              </a:ext>
            </a:extLst>
          </p:cNvPr>
          <p:cNvSpPr txBox="1"/>
          <p:nvPr/>
        </p:nvSpPr>
        <p:spPr>
          <a:xfrm>
            <a:off x="1344725" y="360891"/>
            <a:ext cx="9102347" cy="523220"/>
          </a:xfrm>
          <a:prstGeom prst="rect">
            <a:avLst/>
          </a:prstGeom>
          <a:noFill/>
        </p:spPr>
        <p:txBody>
          <a:bodyPr wrap="square" rtlCol="0">
            <a:spAutoFit/>
          </a:bodyPr>
          <a:lstStyle/>
          <a:p>
            <a:pPr algn="ctr"/>
            <a:r>
              <a:rPr lang="es-CO" sz="2800" b="1" i="0" u="none" strike="noStrike" baseline="0" dirty="0"/>
              <a:t>Fundamentos Bíblicos del Servicio a Dios</a:t>
            </a:r>
            <a:endParaRPr lang="es-CO"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1000"/>
                                        <p:tgtEl>
                                          <p:spTgt spid="1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1000"/>
                                        <p:tgtEl>
                                          <p:spTgt spid="1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1000"/>
                                        <p:tgtEl>
                                          <p:spTgt spid="120"/>
                                        </p:tgtEl>
                                        <p:attrNameLst>
                                          <p:attrName>ppt_x</p:attrName>
                                        </p:attrNameLst>
                                      </p:cBhvr>
                                      <p:tavLst>
                                        <p:tav tm="0">
                                          <p:val>
                                            <p:strVal val="#ppt_x+1"/>
                                          </p:val>
                                        </p:tav>
                                        <p:tav tm="100000">
                                          <p:val>
                                            <p:strVal val="#ppt_x"/>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10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6"/>
        <p:cNvGrpSpPr/>
        <p:nvPr/>
      </p:nvGrpSpPr>
      <p:grpSpPr>
        <a:xfrm>
          <a:off x="0" y="0"/>
          <a:ext cx="0" cy="0"/>
          <a:chOff x="0" y="0"/>
          <a:chExt cx="0" cy="0"/>
        </a:xfrm>
      </p:grpSpPr>
      <p:sp>
        <p:nvSpPr>
          <p:cNvPr id="127" name="Google Shape;127;p15"/>
          <p:cNvSpPr/>
          <p:nvPr/>
        </p:nvSpPr>
        <p:spPr>
          <a:xfrm>
            <a:off x="3798277" y="652852"/>
            <a:ext cx="4212492" cy="902410"/>
          </a:xfrm>
          <a:prstGeom prst="ellipse">
            <a:avLst/>
          </a:prstGeom>
          <a:solidFill>
            <a:srgbClr val="E5ECAE"/>
          </a:solidFill>
          <a:ln w="28575"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rgbClr val="626A19"/>
                </a:solidFill>
                <a:latin typeface="Open Sans"/>
                <a:ea typeface="Open Sans"/>
                <a:cs typeface="Open Sans"/>
                <a:sym typeface="Open Sans"/>
              </a:rPr>
              <a:t>DIOS PADRE, DIOS HIJO, DIOS ESPÍRITU SANTO </a:t>
            </a:r>
            <a:endParaRPr sz="1800" dirty="0">
              <a:solidFill>
                <a:srgbClr val="626A19"/>
              </a:solidFill>
              <a:latin typeface="Open Sans"/>
              <a:ea typeface="Open Sans"/>
              <a:cs typeface="Open Sans"/>
              <a:sym typeface="Open Sans"/>
            </a:endParaRPr>
          </a:p>
        </p:txBody>
      </p:sp>
      <p:sp>
        <p:nvSpPr>
          <p:cNvPr id="128" name="Google Shape;128;p15"/>
          <p:cNvSpPr/>
          <p:nvPr/>
        </p:nvSpPr>
        <p:spPr>
          <a:xfrm>
            <a:off x="4000994" y="1719382"/>
            <a:ext cx="3588238" cy="2902928"/>
          </a:xfrm>
          <a:prstGeom prst="triangle">
            <a:avLst>
              <a:gd name="adj" fmla="val 50000"/>
            </a:avLst>
          </a:prstGeom>
          <a:solidFill>
            <a:srgbClr val="FFFFFF"/>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s-ES" sz="1700">
                <a:solidFill>
                  <a:srgbClr val="626A19"/>
                </a:solidFill>
                <a:latin typeface="Open Sans"/>
                <a:ea typeface="Open Sans"/>
                <a:cs typeface="Open Sans"/>
                <a:sym typeface="Open Sans"/>
              </a:rPr>
              <a:t>LA MISIÓN REDENTORA </a:t>
            </a:r>
            <a:endParaRPr sz="1300">
              <a:latin typeface="Open Sans"/>
              <a:ea typeface="Open Sans"/>
              <a:cs typeface="Open Sans"/>
              <a:sym typeface="Open Sans"/>
            </a:endParaRPr>
          </a:p>
          <a:p>
            <a:pPr marL="0" marR="0" lvl="0" indent="0" algn="ctr" rtl="0">
              <a:spcBef>
                <a:spcPts val="0"/>
              </a:spcBef>
              <a:spcAft>
                <a:spcPts val="0"/>
              </a:spcAft>
              <a:buNone/>
            </a:pPr>
            <a:r>
              <a:rPr lang="es-ES" sz="1700">
                <a:solidFill>
                  <a:srgbClr val="626A19"/>
                </a:solidFill>
                <a:latin typeface="Open Sans"/>
                <a:ea typeface="Open Sans"/>
                <a:cs typeface="Open Sans"/>
                <a:sym typeface="Open Sans"/>
              </a:rPr>
              <a:t>=</a:t>
            </a:r>
            <a:endParaRPr sz="1300">
              <a:latin typeface="Open Sans"/>
              <a:ea typeface="Open Sans"/>
              <a:cs typeface="Open Sans"/>
              <a:sym typeface="Open Sans"/>
            </a:endParaRPr>
          </a:p>
          <a:p>
            <a:pPr marL="0" marR="0" lvl="0" indent="0" algn="ctr" rtl="0">
              <a:spcBef>
                <a:spcPts val="0"/>
              </a:spcBef>
              <a:spcAft>
                <a:spcPts val="0"/>
              </a:spcAft>
              <a:buNone/>
            </a:pPr>
            <a:r>
              <a:rPr lang="es-ES" sz="1700">
                <a:solidFill>
                  <a:srgbClr val="626A19"/>
                </a:solidFill>
                <a:latin typeface="Open Sans"/>
                <a:ea typeface="Open Sans"/>
                <a:cs typeface="Open Sans"/>
                <a:sym typeface="Open Sans"/>
              </a:rPr>
              <a:t>LA GRAN COMISIÓN</a:t>
            </a:r>
            <a:endParaRPr sz="1700">
              <a:solidFill>
                <a:srgbClr val="626A19"/>
              </a:solidFill>
              <a:latin typeface="Open Sans"/>
              <a:ea typeface="Open Sans"/>
              <a:cs typeface="Open Sans"/>
              <a:sym typeface="Open Sans"/>
            </a:endParaRPr>
          </a:p>
          <a:p>
            <a:pPr marL="0" marR="0" lvl="0" indent="0" algn="ctr" rtl="0">
              <a:spcBef>
                <a:spcPts val="0"/>
              </a:spcBef>
              <a:spcAft>
                <a:spcPts val="0"/>
              </a:spcAft>
              <a:buNone/>
            </a:pPr>
            <a:endParaRPr sz="1700">
              <a:solidFill>
                <a:srgbClr val="626A19"/>
              </a:solidFill>
              <a:latin typeface="Open Sans"/>
              <a:ea typeface="Open Sans"/>
              <a:cs typeface="Open Sans"/>
              <a:sym typeface="Open Sans"/>
            </a:endParaRPr>
          </a:p>
          <a:p>
            <a:pPr marL="0" marR="0" lvl="0" indent="0" algn="ctr" rtl="0">
              <a:spcBef>
                <a:spcPts val="0"/>
              </a:spcBef>
              <a:spcAft>
                <a:spcPts val="0"/>
              </a:spcAft>
              <a:buNone/>
            </a:pPr>
            <a:r>
              <a:rPr lang="es-ES" sz="1700">
                <a:solidFill>
                  <a:srgbClr val="626A19"/>
                </a:solidFill>
                <a:latin typeface="Open Sans"/>
                <a:ea typeface="Open Sans"/>
                <a:cs typeface="Open Sans"/>
                <a:sym typeface="Open Sans"/>
              </a:rPr>
              <a:t> </a:t>
            </a:r>
            <a:endParaRPr sz="1700">
              <a:solidFill>
                <a:srgbClr val="626A19"/>
              </a:solidFill>
              <a:latin typeface="Open Sans"/>
              <a:ea typeface="Open Sans"/>
              <a:cs typeface="Open Sans"/>
              <a:sym typeface="Open Sans"/>
            </a:endParaRPr>
          </a:p>
        </p:txBody>
      </p:sp>
      <p:sp>
        <p:nvSpPr>
          <p:cNvPr id="129" name="Google Shape;129;p15"/>
          <p:cNvSpPr/>
          <p:nvPr/>
        </p:nvSpPr>
        <p:spPr>
          <a:xfrm>
            <a:off x="1724400" y="4661401"/>
            <a:ext cx="2066400" cy="1205400"/>
          </a:xfrm>
          <a:prstGeom prst="ellipse">
            <a:avLst/>
          </a:prstGeom>
          <a:solidFill>
            <a:srgbClr val="E5ECAE"/>
          </a:solidFill>
          <a:ln w="28575"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rgbClr val="626A19"/>
                </a:solidFill>
                <a:latin typeface="Open Sans"/>
                <a:ea typeface="Open Sans"/>
                <a:cs typeface="Open Sans"/>
                <a:sym typeface="Open Sans"/>
              </a:rPr>
              <a:t>LA IGLESIA REDIMIDA </a:t>
            </a:r>
            <a:endParaRPr sz="1800">
              <a:solidFill>
                <a:srgbClr val="626A19"/>
              </a:solidFill>
              <a:latin typeface="Open Sans"/>
              <a:ea typeface="Open Sans"/>
              <a:cs typeface="Open Sans"/>
              <a:sym typeface="Open Sans"/>
            </a:endParaRPr>
          </a:p>
        </p:txBody>
      </p:sp>
      <p:sp>
        <p:nvSpPr>
          <p:cNvPr id="130" name="Google Shape;130;p15"/>
          <p:cNvSpPr/>
          <p:nvPr/>
        </p:nvSpPr>
        <p:spPr>
          <a:xfrm>
            <a:off x="8010775" y="4661400"/>
            <a:ext cx="2085600" cy="1205400"/>
          </a:xfrm>
          <a:prstGeom prst="ellipse">
            <a:avLst/>
          </a:prstGeom>
          <a:solidFill>
            <a:srgbClr val="E5ECAE"/>
          </a:solidFill>
          <a:ln w="28575"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rgbClr val="626A19"/>
                </a:solidFill>
                <a:latin typeface="Open Sans"/>
                <a:ea typeface="Open Sans"/>
                <a:cs typeface="Open Sans"/>
                <a:sym typeface="Open Sans"/>
              </a:rPr>
              <a:t>EL MUNDO SIN DIOS </a:t>
            </a:r>
            <a:endParaRPr sz="1800">
              <a:solidFill>
                <a:srgbClr val="626A19"/>
              </a:solidFill>
              <a:latin typeface="Open Sans"/>
              <a:ea typeface="Open Sans"/>
              <a:cs typeface="Open Sans"/>
              <a:sym typeface="Open Sans"/>
            </a:endParaRPr>
          </a:p>
        </p:txBody>
      </p:sp>
      <p:sp>
        <p:nvSpPr>
          <p:cNvPr id="131" name="Google Shape;131;p15"/>
          <p:cNvSpPr/>
          <p:nvPr/>
        </p:nvSpPr>
        <p:spPr>
          <a:xfrm rot="1862432">
            <a:off x="3745012" y="1527515"/>
            <a:ext cx="575979" cy="3232220"/>
          </a:xfrm>
          <a:prstGeom prst="upDownArrow">
            <a:avLst>
              <a:gd name="adj1" fmla="val 50000"/>
              <a:gd name="adj2" fmla="val 5000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a:solidFill>
                  <a:srgbClr val="626A19"/>
                </a:solidFill>
                <a:latin typeface="Open Sans"/>
                <a:ea typeface="Open Sans"/>
                <a:cs typeface="Open Sans"/>
                <a:sym typeface="Open Sans"/>
              </a:rPr>
              <a:t>PROPÓSITOS </a:t>
            </a:r>
            <a:endParaRPr sz="1600">
              <a:solidFill>
                <a:srgbClr val="626A19"/>
              </a:solidFill>
              <a:latin typeface="Open Sans"/>
              <a:ea typeface="Open Sans"/>
              <a:cs typeface="Open Sans"/>
              <a:sym typeface="Open Sans"/>
            </a:endParaRPr>
          </a:p>
        </p:txBody>
      </p:sp>
      <p:sp>
        <p:nvSpPr>
          <p:cNvPr id="132" name="Google Shape;132;p15"/>
          <p:cNvSpPr/>
          <p:nvPr/>
        </p:nvSpPr>
        <p:spPr>
          <a:xfrm>
            <a:off x="4027838" y="4885500"/>
            <a:ext cx="3663000" cy="681600"/>
          </a:xfrm>
          <a:prstGeom prst="leftRightArrow">
            <a:avLst>
              <a:gd name="adj1" fmla="val 50000"/>
              <a:gd name="adj2" fmla="val 5000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a:solidFill>
                  <a:srgbClr val="626A19"/>
                </a:solidFill>
                <a:latin typeface="Open Sans"/>
                <a:ea typeface="Open Sans"/>
                <a:cs typeface="Open Sans"/>
                <a:sym typeface="Open Sans"/>
              </a:rPr>
              <a:t>RELACIONES Y ACTUACIONES </a:t>
            </a:r>
            <a:endParaRPr sz="1600">
              <a:solidFill>
                <a:srgbClr val="626A19"/>
              </a:solidFill>
              <a:latin typeface="Open Sans"/>
              <a:ea typeface="Open Sans"/>
              <a:cs typeface="Open Sans"/>
              <a:sym typeface="Open Sans"/>
            </a:endParaRPr>
          </a:p>
        </p:txBody>
      </p:sp>
      <p:sp>
        <p:nvSpPr>
          <p:cNvPr id="133" name="Google Shape;133;p15"/>
          <p:cNvSpPr/>
          <p:nvPr/>
        </p:nvSpPr>
        <p:spPr>
          <a:xfrm rot="-2112683">
            <a:off x="7238333" y="1479104"/>
            <a:ext cx="532783" cy="3383141"/>
          </a:xfrm>
          <a:prstGeom prst="upDownArrow">
            <a:avLst>
              <a:gd name="adj1" fmla="val 50000"/>
              <a:gd name="adj2" fmla="val 5000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a:solidFill>
                  <a:srgbClr val="626A19"/>
                </a:solidFill>
                <a:latin typeface="Open Sans"/>
                <a:ea typeface="Open Sans"/>
                <a:cs typeface="Open Sans"/>
                <a:sym typeface="Open Sans"/>
              </a:rPr>
              <a:t>SALVACIÓN </a:t>
            </a:r>
            <a:endParaRPr sz="1600">
              <a:solidFill>
                <a:srgbClr val="626A19"/>
              </a:solidFill>
              <a:latin typeface="Open Sans"/>
              <a:ea typeface="Open Sans"/>
              <a:cs typeface="Open Sans"/>
              <a:sym typeface="Open Sans"/>
            </a:endParaRPr>
          </a:p>
        </p:txBody>
      </p:sp>
      <p:sp>
        <p:nvSpPr>
          <p:cNvPr id="134" name="Google Shape;134;p15"/>
          <p:cNvSpPr txBox="1"/>
          <p:nvPr/>
        </p:nvSpPr>
        <p:spPr>
          <a:xfrm>
            <a:off x="3533400" y="5643299"/>
            <a:ext cx="4606200" cy="989729"/>
          </a:xfrm>
          <a:prstGeom prst="rect">
            <a:avLst/>
          </a:prstGeom>
          <a:solidFill>
            <a:schemeClr val="accent2">
              <a:lumMod val="7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dirty="0">
                <a:solidFill>
                  <a:srgbClr val="FFFFFF"/>
                </a:solidFill>
                <a:latin typeface="Open Sans"/>
                <a:ea typeface="Open Sans"/>
                <a:cs typeface="Open Sans"/>
                <a:sym typeface="Open Sans"/>
              </a:rPr>
              <a:t>El mundo a quien Dios ama y quiere salvar; </a:t>
            </a:r>
            <a:endParaRPr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s-ES" dirty="0">
                <a:solidFill>
                  <a:srgbClr val="FFFFFF"/>
                </a:solidFill>
                <a:latin typeface="Open Sans"/>
                <a:ea typeface="Open Sans"/>
                <a:cs typeface="Open Sans"/>
                <a:sym typeface="Open Sans"/>
              </a:rPr>
              <a:t>y con el cual, inevitablemente, la iglesia </a:t>
            </a:r>
            <a:endParaRPr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s-ES" dirty="0">
                <a:solidFill>
                  <a:srgbClr val="FFFFFF"/>
                </a:solidFill>
                <a:latin typeface="Open Sans"/>
                <a:ea typeface="Open Sans"/>
                <a:cs typeface="Open Sans"/>
                <a:sym typeface="Open Sans"/>
              </a:rPr>
              <a:t>debe relacionarse en tan vital labor.</a:t>
            </a:r>
            <a:endParaRPr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1000"/>
                                        <p:tgtEl>
                                          <p:spTgt spid="12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1000"/>
                                        <p:tgtEl>
                                          <p:spTgt spid="13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10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1000"/>
                                        <p:tgtEl>
                                          <p:spTgt spid="13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1000"/>
                                        <p:tgtEl>
                                          <p:spTgt spid="1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11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2272143"/>
            <a:ext cx="5167026" cy="283950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dirty="0" err="1">
                <a:solidFill>
                  <a:srgbClr val="000000"/>
                </a:solidFill>
              </a:rPr>
              <a:t>En</a:t>
            </a:r>
            <a:r>
              <a:rPr lang="en-US" sz="2800" dirty="0">
                <a:solidFill>
                  <a:srgbClr val="000000"/>
                </a:solidFill>
              </a:rPr>
              <a:t> Gn. 3:15 </a:t>
            </a:r>
            <a:r>
              <a:rPr lang="en-US" sz="2800" i="1" dirty="0">
                <a:solidFill>
                  <a:srgbClr val="000000"/>
                </a:solidFill>
              </a:rPr>
              <a:t>Y </a:t>
            </a:r>
            <a:r>
              <a:rPr lang="en-US" sz="2800" i="1" dirty="0" err="1">
                <a:solidFill>
                  <a:srgbClr val="000000"/>
                </a:solidFill>
              </a:rPr>
              <a:t>pondré</a:t>
            </a:r>
            <a:r>
              <a:rPr lang="en-US" sz="2800" i="1" dirty="0">
                <a:solidFill>
                  <a:srgbClr val="000000"/>
                </a:solidFill>
              </a:rPr>
              <a:t> </a:t>
            </a:r>
            <a:r>
              <a:rPr lang="en-US" sz="2800" i="1" dirty="0" err="1">
                <a:solidFill>
                  <a:srgbClr val="000000"/>
                </a:solidFill>
              </a:rPr>
              <a:t>enemistad</a:t>
            </a:r>
            <a:r>
              <a:rPr lang="en-US" sz="2800" i="1" dirty="0">
                <a:solidFill>
                  <a:srgbClr val="000000"/>
                </a:solidFill>
              </a:rPr>
              <a:t> entre </a:t>
            </a:r>
            <a:r>
              <a:rPr lang="en-US" sz="2800" i="1" dirty="0" err="1">
                <a:solidFill>
                  <a:srgbClr val="000000"/>
                </a:solidFill>
              </a:rPr>
              <a:t>ti</a:t>
            </a:r>
            <a:r>
              <a:rPr lang="en-US" sz="2800" i="1" dirty="0">
                <a:solidFill>
                  <a:srgbClr val="000000"/>
                </a:solidFill>
              </a:rPr>
              <a:t> y la </a:t>
            </a:r>
            <a:r>
              <a:rPr lang="en-US" sz="2800" i="1" dirty="0" err="1">
                <a:solidFill>
                  <a:srgbClr val="000000"/>
                </a:solidFill>
              </a:rPr>
              <a:t>mujer</a:t>
            </a:r>
            <a:r>
              <a:rPr lang="en-US" sz="2800" i="1" dirty="0">
                <a:solidFill>
                  <a:srgbClr val="000000"/>
                </a:solidFill>
              </a:rPr>
              <a:t>, y entre </a:t>
            </a:r>
            <a:r>
              <a:rPr lang="en-US" sz="2800" i="1" dirty="0" err="1">
                <a:solidFill>
                  <a:srgbClr val="000000"/>
                </a:solidFill>
              </a:rPr>
              <a:t>tu</a:t>
            </a:r>
            <a:r>
              <a:rPr lang="en-US" sz="2800" i="1" dirty="0">
                <a:solidFill>
                  <a:srgbClr val="000000"/>
                </a:solidFill>
              </a:rPr>
              <a:t> </a:t>
            </a:r>
            <a:r>
              <a:rPr lang="en-US" sz="2800" i="1" dirty="0" err="1">
                <a:solidFill>
                  <a:srgbClr val="000000"/>
                </a:solidFill>
              </a:rPr>
              <a:t>simiente</a:t>
            </a:r>
            <a:r>
              <a:rPr lang="en-US" sz="2800" i="1" dirty="0">
                <a:solidFill>
                  <a:srgbClr val="000000"/>
                </a:solidFill>
              </a:rPr>
              <a:t> y la </a:t>
            </a:r>
            <a:r>
              <a:rPr lang="en-US" sz="2800" i="1" dirty="0" err="1">
                <a:solidFill>
                  <a:srgbClr val="000000"/>
                </a:solidFill>
              </a:rPr>
              <a:t>simiente</a:t>
            </a:r>
            <a:r>
              <a:rPr lang="en-US" sz="2800" i="1" dirty="0">
                <a:solidFill>
                  <a:srgbClr val="000000"/>
                </a:solidFill>
              </a:rPr>
              <a:t> </a:t>
            </a:r>
            <a:r>
              <a:rPr lang="en-US" sz="2800" i="1" dirty="0" err="1">
                <a:solidFill>
                  <a:srgbClr val="000000"/>
                </a:solidFill>
              </a:rPr>
              <a:t>suya</a:t>
            </a:r>
            <a:r>
              <a:rPr lang="en-US" sz="2800" i="1" dirty="0">
                <a:solidFill>
                  <a:srgbClr val="000000"/>
                </a:solidFill>
              </a:rPr>
              <a:t>; </a:t>
            </a:r>
            <a:r>
              <a:rPr lang="en-US" sz="2800" i="1" dirty="0" err="1">
                <a:solidFill>
                  <a:srgbClr val="000000"/>
                </a:solidFill>
              </a:rPr>
              <a:t>ésta</a:t>
            </a:r>
            <a:r>
              <a:rPr lang="en-US" sz="2800" i="1" dirty="0">
                <a:solidFill>
                  <a:srgbClr val="000000"/>
                </a:solidFill>
              </a:rPr>
              <a:t> </a:t>
            </a:r>
            <a:r>
              <a:rPr lang="en-US" sz="2800" i="1" dirty="0" err="1">
                <a:solidFill>
                  <a:srgbClr val="000000"/>
                </a:solidFill>
              </a:rPr>
              <a:t>te</a:t>
            </a:r>
            <a:r>
              <a:rPr lang="en-US" sz="2800" i="1" dirty="0">
                <a:solidFill>
                  <a:srgbClr val="000000"/>
                </a:solidFill>
              </a:rPr>
              <a:t> </a:t>
            </a:r>
            <a:r>
              <a:rPr lang="en-US" sz="2800" i="1" dirty="0" err="1">
                <a:solidFill>
                  <a:srgbClr val="000000"/>
                </a:solidFill>
              </a:rPr>
              <a:t>herirá</a:t>
            </a:r>
            <a:r>
              <a:rPr lang="en-US" sz="2800" i="1" dirty="0">
                <a:solidFill>
                  <a:srgbClr val="000000"/>
                </a:solidFill>
              </a:rPr>
              <a:t> </a:t>
            </a:r>
            <a:r>
              <a:rPr lang="en-US" sz="2800" i="1" dirty="0" err="1">
                <a:solidFill>
                  <a:srgbClr val="000000"/>
                </a:solidFill>
              </a:rPr>
              <a:t>en</a:t>
            </a:r>
            <a:r>
              <a:rPr lang="en-US" sz="2800" i="1" dirty="0">
                <a:solidFill>
                  <a:srgbClr val="000000"/>
                </a:solidFill>
              </a:rPr>
              <a:t> la cabeza, y </a:t>
            </a:r>
            <a:r>
              <a:rPr lang="en-US" sz="2800" i="1" dirty="0" err="1">
                <a:solidFill>
                  <a:srgbClr val="000000"/>
                </a:solidFill>
              </a:rPr>
              <a:t>tú</a:t>
            </a:r>
            <a:r>
              <a:rPr lang="en-US" sz="2800" i="1" dirty="0">
                <a:solidFill>
                  <a:srgbClr val="000000"/>
                </a:solidFill>
              </a:rPr>
              <a:t> le </a:t>
            </a:r>
            <a:r>
              <a:rPr lang="en-US" sz="2800" i="1" dirty="0" err="1">
                <a:solidFill>
                  <a:srgbClr val="000000"/>
                </a:solidFill>
              </a:rPr>
              <a:t>herirás</a:t>
            </a:r>
            <a:r>
              <a:rPr lang="en-US" sz="2800" i="1" dirty="0">
                <a:solidFill>
                  <a:srgbClr val="000000"/>
                </a:solidFill>
              </a:rPr>
              <a:t> </a:t>
            </a:r>
            <a:r>
              <a:rPr lang="en-US" sz="2800" i="1" dirty="0" err="1">
                <a:solidFill>
                  <a:srgbClr val="000000"/>
                </a:solidFill>
              </a:rPr>
              <a:t>en</a:t>
            </a:r>
            <a:r>
              <a:rPr lang="en-US" sz="2800" i="1" dirty="0">
                <a:solidFill>
                  <a:srgbClr val="000000"/>
                </a:solidFill>
              </a:rPr>
              <a:t> el </a:t>
            </a:r>
            <a:r>
              <a:rPr lang="en-US" sz="2800" i="1" dirty="0" err="1">
                <a:solidFill>
                  <a:srgbClr val="000000"/>
                </a:solidFill>
              </a:rPr>
              <a:t>calcañar</a:t>
            </a:r>
            <a:r>
              <a:rPr lang="en-US" sz="2800" i="1" dirty="0">
                <a:solidFill>
                  <a:srgbClr val="000000"/>
                </a:solidFill>
              </a:rPr>
              <a:t>.</a:t>
            </a:r>
            <a:r>
              <a:rPr lang="en-US" sz="2800" dirty="0">
                <a:solidFill>
                  <a:srgbClr val="000000"/>
                </a:solidFill>
              </a:rPr>
              <a:t> 		</a:t>
            </a:r>
          </a:p>
          <a:p>
            <a:pPr>
              <a:lnSpc>
                <a:spcPct val="90000"/>
              </a:lnSpc>
              <a:spcBef>
                <a:spcPct val="0"/>
              </a:spcBef>
              <a:spcAft>
                <a:spcPts val="600"/>
              </a:spcAft>
            </a:pPr>
            <a:endParaRPr lang="en-US" sz="2800" dirty="0">
              <a:solidFill>
                <a:srgbClr val="000000"/>
              </a:solidFill>
            </a:endParaRPr>
          </a:p>
          <a:p>
            <a:pPr>
              <a:lnSpc>
                <a:spcPct val="90000"/>
              </a:lnSpc>
              <a:spcBef>
                <a:spcPct val="0"/>
              </a:spcBef>
              <a:spcAft>
                <a:spcPts val="600"/>
              </a:spcAft>
            </a:pPr>
            <a:r>
              <a:rPr lang="en-US" sz="2800" dirty="0">
                <a:solidFill>
                  <a:srgbClr val="000000"/>
                </a:solidFill>
              </a:rPr>
              <a:t>		</a:t>
            </a:r>
          </a:p>
          <a:p>
            <a:pPr>
              <a:lnSpc>
                <a:spcPct val="90000"/>
              </a:lnSpc>
              <a:spcBef>
                <a:spcPct val="0"/>
              </a:spcBef>
              <a:spcAft>
                <a:spcPts val="600"/>
              </a:spcAft>
            </a:pPr>
            <a:r>
              <a:rPr lang="en-US" sz="2800" dirty="0">
                <a:solidFill>
                  <a:srgbClr val="000000"/>
                </a:solidFill>
              </a:rPr>
              <a:t>El </a:t>
            </a:r>
            <a:r>
              <a:rPr lang="en-US" sz="2800" dirty="0" err="1">
                <a:solidFill>
                  <a:srgbClr val="000000"/>
                </a:solidFill>
              </a:rPr>
              <a:t>prometió</a:t>
            </a:r>
            <a:endParaRPr lang="en-US" sz="2800" dirty="0">
              <a:solidFill>
                <a:srgbClr val="000000"/>
              </a:solidFill>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9" name="TextBox 9"/>
          <p:cNvSpPr txBox="1"/>
          <p:nvPr/>
        </p:nvSpPr>
        <p:spPr>
          <a:xfrm>
            <a:off x="2680092" y="4898375"/>
            <a:ext cx="2831709" cy="436017"/>
          </a:xfrm>
          <a:prstGeom prst="rect">
            <a:avLst/>
          </a:prstGeom>
        </p:spPr>
        <p:txBody>
          <a:bodyPr wrap="square" lIns="0" tIns="0" rIns="0" bIns="0" rtlCol="0" anchor="t">
            <a:spAutoFit/>
          </a:bodyPr>
          <a:lstStyle/>
          <a:p>
            <a:pPr algn="ctr">
              <a:lnSpc>
                <a:spcPts val="3360"/>
              </a:lnSpc>
              <a:spcBef>
                <a:spcPct val="0"/>
              </a:spcBef>
              <a:spcAft>
                <a:spcPts val="600"/>
              </a:spcAft>
            </a:pPr>
            <a:r>
              <a:rPr lang="en-US" sz="3200" u="sng" dirty="0">
                <a:solidFill>
                  <a:srgbClr val="FF1616"/>
                </a:solidFill>
                <a:latin typeface="Assistant Regular Bold"/>
              </a:rPr>
              <a:t>REDENCIÓN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CuadroTexto 22">
            <a:extLst>
              <a:ext uri="{FF2B5EF4-FFF2-40B4-BE49-F238E27FC236}">
                <a16:creationId xmlns:a16="http://schemas.microsoft.com/office/drawing/2014/main" id="{61A63E29-F5F5-4DF9-9FF5-98E39D409FA6}"/>
              </a:ext>
            </a:extLst>
          </p:cNvPr>
          <p:cNvSpPr txBox="1"/>
          <p:nvPr/>
        </p:nvSpPr>
        <p:spPr>
          <a:xfrm>
            <a:off x="344775" y="307325"/>
            <a:ext cx="6071015" cy="92542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rgbClr val="000000"/>
                </a:solidFill>
                <a:latin typeface="+mj-lt"/>
                <a:ea typeface="+mj-ea"/>
                <a:cs typeface="+mj-cs"/>
              </a:rPr>
              <a:t>La </a:t>
            </a:r>
            <a:r>
              <a:rPr lang="en-US" sz="3400" b="1" dirty="0" err="1">
                <a:solidFill>
                  <a:srgbClr val="000000"/>
                </a:solidFill>
                <a:latin typeface="+mj-lt"/>
                <a:ea typeface="+mj-ea"/>
                <a:cs typeface="+mj-cs"/>
              </a:rPr>
              <a:t>acción</a:t>
            </a:r>
            <a:r>
              <a:rPr lang="en-US" sz="3400" b="1" dirty="0">
                <a:solidFill>
                  <a:srgbClr val="000000"/>
                </a:solidFill>
                <a:latin typeface="+mj-lt"/>
                <a:ea typeface="+mj-ea"/>
                <a:cs typeface="+mj-cs"/>
              </a:rPr>
              <a:t> de Dios al </a:t>
            </a:r>
            <a:r>
              <a:rPr lang="en-US" sz="3400" b="1" dirty="0" err="1">
                <a:solidFill>
                  <a:srgbClr val="000000"/>
                </a:solidFill>
                <a:latin typeface="+mj-lt"/>
                <a:ea typeface="+mj-ea"/>
                <a:cs typeface="+mj-cs"/>
              </a:rPr>
              <a:t>llevar</a:t>
            </a:r>
            <a:r>
              <a:rPr lang="en-US" sz="3400" b="1" dirty="0">
                <a:solidFill>
                  <a:srgbClr val="000000"/>
                </a:solidFill>
                <a:latin typeface="+mj-lt"/>
                <a:ea typeface="+mj-ea"/>
                <a:cs typeface="+mj-cs"/>
              </a:rPr>
              <a:t> a </a:t>
            </a:r>
            <a:r>
              <a:rPr lang="en-US" sz="3400" b="1" dirty="0" err="1">
                <a:solidFill>
                  <a:srgbClr val="000000"/>
                </a:solidFill>
                <a:latin typeface="+mj-lt"/>
                <a:ea typeface="+mj-ea"/>
                <a:cs typeface="+mj-cs"/>
              </a:rPr>
              <a:t>cabo</a:t>
            </a:r>
            <a:r>
              <a:rPr lang="en-US" sz="3400" b="1" dirty="0">
                <a:solidFill>
                  <a:srgbClr val="000000"/>
                </a:solidFill>
                <a:latin typeface="+mj-lt"/>
                <a:ea typeface="+mj-ea"/>
                <a:cs typeface="+mj-cs"/>
              </a:rPr>
              <a:t> </a:t>
            </a:r>
            <a:r>
              <a:rPr lang="en-US" sz="3400" b="1" dirty="0" err="1">
                <a:solidFill>
                  <a:srgbClr val="000000"/>
                </a:solidFill>
                <a:latin typeface="+mj-lt"/>
                <a:ea typeface="+mj-ea"/>
                <a:cs typeface="+mj-cs"/>
              </a:rPr>
              <a:t>Su</a:t>
            </a:r>
            <a:r>
              <a:rPr lang="en-US" sz="3400" b="1" dirty="0">
                <a:solidFill>
                  <a:srgbClr val="000000"/>
                </a:solidFill>
                <a:latin typeface="+mj-lt"/>
                <a:ea typeface="+mj-ea"/>
                <a:cs typeface="+mj-cs"/>
              </a:rPr>
              <a:t> Plan </a:t>
            </a:r>
            <a:r>
              <a:rPr lang="en-US" sz="3400" b="1" dirty="0" err="1">
                <a:solidFill>
                  <a:srgbClr val="000000"/>
                </a:solidFill>
                <a:latin typeface="+mj-lt"/>
                <a:ea typeface="+mj-ea"/>
                <a:cs typeface="+mj-cs"/>
              </a:rPr>
              <a:t>Redentor</a:t>
            </a:r>
            <a:r>
              <a:rPr lang="en-US" sz="3400" b="1" dirty="0">
                <a:solidFill>
                  <a:srgbClr val="000000"/>
                </a:solidFill>
                <a:latin typeface="+mj-lt"/>
                <a:ea typeface="+mj-ea"/>
                <a:cs typeface="+mj-cs"/>
              </a:rPr>
              <a:t>:</a:t>
            </a:r>
            <a:endParaRPr lang="en-US" sz="3400" dirty="0">
              <a:solidFill>
                <a:srgbClr val="000000"/>
              </a:solidFill>
              <a:latin typeface="+mj-lt"/>
              <a:ea typeface="+mj-ea"/>
              <a:cs typeface="+mj-cs"/>
            </a:endParaRPr>
          </a:p>
        </p:txBody>
      </p:sp>
      <p:sp>
        <p:nvSpPr>
          <p:cNvPr id="5" name="TextBox 5"/>
          <p:cNvSpPr txBox="1"/>
          <p:nvPr/>
        </p:nvSpPr>
        <p:spPr>
          <a:xfrm>
            <a:off x="344775" y="1540075"/>
            <a:ext cx="5167026" cy="3571572"/>
          </a:xfrm>
          <a:prstGeom prst="rect">
            <a:avLst/>
          </a:prstGeom>
        </p:spPr>
        <p:txBody>
          <a:bodyPr vert="horz" lIns="91440" tIns="45720" rIns="91440" bIns="45720" rtlCol="0" anchor="ctr">
            <a:noAutofit/>
          </a:bodyPr>
          <a:lstStyle/>
          <a:p>
            <a:pPr>
              <a:lnSpc>
                <a:spcPct val="90000"/>
              </a:lnSpc>
              <a:spcBef>
                <a:spcPct val="0"/>
              </a:spcBef>
              <a:spcAft>
                <a:spcPts val="600"/>
              </a:spcAft>
            </a:pPr>
            <a:r>
              <a:rPr lang="es-MX" sz="3200" dirty="0">
                <a:solidFill>
                  <a:srgbClr val="000000"/>
                </a:solidFill>
              </a:rPr>
              <a:t>En Juan 1:29 </a:t>
            </a:r>
            <a:r>
              <a:rPr lang="es-MX" sz="3200" i="1" dirty="0">
                <a:solidFill>
                  <a:srgbClr val="000000"/>
                </a:solidFill>
              </a:rPr>
              <a:t>El siguiente día vio Juan a Jesús que venía a él, y dijo: He aquí el Cordero de Dios, que quita el pecado del mundo</a:t>
            </a:r>
            <a:r>
              <a:rPr lang="es-MX" sz="3200" dirty="0">
                <a:solidFill>
                  <a:srgbClr val="000000"/>
                </a:solidFill>
              </a:rPr>
              <a:t>.</a:t>
            </a:r>
          </a:p>
          <a:p>
            <a:pPr>
              <a:lnSpc>
                <a:spcPct val="90000"/>
              </a:lnSpc>
              <a:spcBef>
                <a:spcPct val="0"/>
              </a:spcBef>
              <a:spcAft>
                <a:spcPts val="600"/>
              </a:spcAft>
            </a:pPr>
            <a:r>
              <a:rPr lang="es-MX" sz="3200" dirty="0">
                <a:solidFill>
                  <a:srgbClr val="000000"/>
                </a:solidFill>
              </a:rPr>
              <a:t>		</a:t>
            </a:r>
          </a:p>
          <a:p>
            <a:pPr>
              <a:lnSpc>
                <a:spcPct val="90000"/>
              </a:lnSpc>
              <a:spcBef>
                <a:spcPct val="0"/>
              </a:spcBef>
              <a:spcAft>
                <a:spcPts val="600"/>
              </a:spcAft>
            </a:pPr>
            <a:r>
              <a:rPr lang="es-MX" sz="3200" dirty="0">
                <a:solidFill>
                  <a:srgbClr val="000000"/>
                </a:solidFill>
              </a:rPr>
              <a:t>El proveyó</a:t>
            </a: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oogle Shape;67;p13">
            <a:extLst>
              <a:ext uri="{FF2B5EF4-FFF2-40B4-BE49-F238E27FC236}">
                <a16:creationId xmlns:a16="http://schemas.microsoft.com/office/drawing/2014/main" id="{3035D6F5-F4DE-431B-89CD-787B5C288734}"/>
              </a:ext>
            </a:extLst>
          </p:cNvPr>
          <p:cNvPicPr preferRelativeResize="0"/>
          <p:nvPr/>
        </p:nvPicPr>
        <p:blipFill rotWithShape="1">
          <a:blip r:embed="rId3"/>
          <a:srcRect l="7660" r="3867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grpSp>
        <p:nvGrpSpPr>
          <p:cNvPr id="6" name="Group 6"/>
          <p:cNvGrpSpPr/>
          <p:nvPr/>
        </p:nvGrpSpPr>
        <p:grpSpPr>
          <a:xfrm>
            <a:off x="10976184" y="6101413"/>
            <a:ext cx="530017" cy="70787"/>
            <a:chOff x="0" y="0"/>
            <a:chExt cx="3803650" cy="508000"/>
          </a:xfrm>
        </p:grpSpPr>
        <p:sp>
          <p:nvSpPr>
            <p:cNvPr id="7" name="Freeform 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272727"/>
            </a:solidFill>
          </p:spPr>
          <p:txBody>
            <a:bodyPr/>
            <a:lstStyle/>
            <a:p>
              <a:endParaRPr lang="es-CO"/>
            </a:p>
          </p:txBody>
        </p:sp>
        <p:sp>
          <p:nvSpPr>
            <p:cNvPr id="8" name="Freeform 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es-CO"/>
            </a:p>
          </p:txBody>
        </p:sp>
      </p:grpSp>
      <p:sp>
        <p:nvSpPr>
          <p:cNvPr id="9" name="TextBox 9"/>
          <p:cNvSpPr txBox="1"/>
          <p:nvPr/>
        </p:nvSpPr>
        <p:spPr>
          <a:xfrm>
            <a:off x="469276" y="4927113"/>
            <a:ext cx="5855580" cy="781624"/>
          </a:xfrm>
          <a:prstGeom prst="rect">
            <a:avLst/>
          </a:prstGeom>
        </p:spPr>
        <p:txBody>
          <a:bodyPr wrap="square" lIns="0" tIns="0" rIns="0" bIns="0" rtlCol="0" anchor="t">
            <a:spAutoFit/>
          </a:bodyPr>
          <a:lstStyle/>
          <a:p>
            <a:pPr>
              <a:lnSpc>
                <a:spcPts val="2987"/>
              </a:lnSpc>
              <a:spcBef>
                <a:spcPct val="0"/>
              </a:spcBef>
            </a:pPr>
            <a:r>
              <a:rPr lang="en-US" sz="2800" u="sng" dirty="0">
                <a:solidFill>
                  <a:srgbClr val="FF1616"/>
                </a:solidFill>
              </a:rPr>
              <a:t>AL CORDERO QUE QUITÓ NUESTRO PECADO</a:t>
            </a:r>
          </a:p>
        </p:txBody>
      </p:sp>
    </p:spTree>
    <p:extLst>
      <p:ext uri="{BB962C8B-B14F-4D97-AF65-F5344CB8AC3E}">
        <p14:creationId xmlns:p14="http://schemas.microsoft.com/office/powerpoint/2010/main" val="17823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1853</Words>
  <Application>Microsoft Office PowerPoint</Application>
  <PresentationFormat>Panorámica</PresentationFormat>
  <Paragraphs>164</Paragraphs>
  <Slides>25</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arial unicode ms</vt:lpstr>
      <vt:lpstr>Assistant Regular Bold</vt:lpstr>
      <vt:lpstr>Calibri</vt:lpstr>
      <vt:lpstr>Calibri Light</vt:lpstr>
      <vt:lpstr>Open Sans</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NUESTRO MODELO A IMITAR:</vt:lpstr>
      <vt:lpstr>NUESTRO MODELO A IMITAR:</vt:lpstr>
      <vt:lpstr>NUESTRO MODELO A IMITAR:</vt:lpstr>
      <vt:lpstr>NUESTRO MODELO A IMITAR:</vt:lpstr>
      <vt:lpstr>NUESTRO MODELO A IMITAR:</vt:lpstr>
      <vt:lpstr>NUESTRO MODELO A IMITAR:</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B</dc:creator>
  <cp:lastModifiedBy>Martica B</cp:lastModifiedBy>
  <cp:revision>33</cp:revision>
  <dcterms:created xsi:type="dcterms:W3CDTF">2020-10-06T01:05:18Z</dcterms:created>
  <dcterms:modified xsi:type="dcterms:W3CDTF">2026-02-04T01:36:50Z</dcterms:modified>
</cp:coreProperties>
</file>